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00" r:id="rId2"/>
    <p:sldId id="304" r:id="rId3"/>
    <p:sldId id="305" r:id="rId4"/>
    <p:sldId id="308" r:id="rId5"/>
    <p:sldId id="307" r:id="rId6"/>
  </p:sldIdLst>
  <p:sldSz cx="9144000" cy="6858000" type="screen4x3"/>
  <p:notesSz cx="6808788" cy="9940925"/>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RLEN Południe" id="{BCD65DDA-0AE6-4866-8D64-D8F06425CD65}">
          <p14:sldIdLst>
            <p14:sldId id="300"/>
            <p14:sldId id="304"/>
            <p14:sldId id="305"/>
            <p14:sldId id="308"/>
            <p14:sldId id="30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91" autoAdjust="0"/>
    <p:restoredTop sz="94660"/>
  </p:normalViewPr>
  <p:slideViewPr>
    <p:cSldViewPr>
      <p:cViewPr varScale="1">
        <p:scale>
          <a:sx n="128" d="100"/>
          <a:sy n="128" d="100"/>
        </p:scale>
        <p:origin x="127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6737" y="0"/>
            <a:ext cx="2950475" cy="497046"/>
          </a:xfrm>
          <a:prstGeom prst="rect">
            <a:avLst/>
          </a:prstGeom>
        </p:spPr>
        <p:txBody>
          <a:bodyPr vert="horz" lIns="91440" tIns="45720" rIns="91440" bIns="45720" rtlCol="0"/>
          <a:lstStyle>
            <a:lvl1pPr algn="r">
              <a:defRPr sz="1200"/>
            </a:lvl1pPr>
          </a:lstStyle>
          <a:p>
            <a:fld id="{32777C1A-6114-47BB-BD72-F67DAF6B9AB8}" type="datetimeFigureOut">
              <a:rPr lang="pl-PL" smtClean="0"/>
              <a:t>2022-03-14</a:t>
            </a:fld>
            <a:endParaRPr lang="pl-PL"/>
          </a:p>
        </p:txBody>
      </p:sp>
      <p:sp>
        <p:nvSpPr>
          <p:cNvPr id="4" name="Symbol zastępczy stopki 3"/>
          <p:cNvSpPr>
            <a:spLocks noGrp="1"/>
          </p:cNvSpPr>
          <p:nvPr>
            <p:ph type="ftr" sz="quarter" idx="2"/>
          </p:nvPr>
        </p:nvSpPr>
        <p:spPr>
          <a:xfrm>
            <a:off x="0" y="9442154"/>
            <a:ext cx="2950475" cy="497046"/>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6737" y="9442154"/>
            <a:ext cx="2950475" cy="497046"/>
          </a:xfrm>
          <a:prstGeom prst="rect">
            <a:avLst/>
          </a:prstGeom>
        </p:spPr>
        <p:txBody>
          <a:bodyPr vert="horz" lIns="91440" tIns="45720" rIns="91440" bIns="45720" rtlCol="0" anchor="b"/>
          <a:lstStyle>
            <a:lvl1pPr algn="r">
              <a:defRPr sz="1200"/>
            </a:lvl1pPr>
          </a:lstStyle>
          <a:p>
            <a:fld id="{C222FE93-CD1F-43A9-B7A2-7A4D5B569D9A}" type="slidenum">
              <a:rPr lang="pl-PL" smtClean="0"/>
              <a:t>‹#›</a:t>
            </a:fld>
            <a:endParaRPr lang="pl-PL"/>
          </a:p>
        </p:txBody>
      </p:sp>
    </p:spTree>
    <p:extLst>
      <p:ext uri="{BB962C8B-B14F-4D97-AF65-F5344CB8AC3E}">
        <p14:creationId xmlns:p14="http://schemas.microsoft.com/office/powerpoint/2010/main" val="248706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604845ED-0E75-4BCA-B729-9009499B56C0}" type="datetimeFigureOut">
              <a:rPr lang="pl-PL" smtClean="0"/>
              <a:t>2022-03-14</a:t>
            </a:fld>
            <a:endParaRPr lang="pl-PL"/>
          </a:p>
        </p:txBody>
      </p:sp>
      <p:sp>
        <p:nvSpPr>
          <p:cNvPr id="4" name="Symbol zastępczy obrazu slajdu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8D933766-3D28-4FDC-A2FD-C603D0B7297B}" type="slidenum">
              <a:rPr lang="pl-PL" smtClean="0"/>
              <a:t>‹#›</a:t>
            </a:fld>
            <a:endParaRPr lang="pl-PL"/>
          </a:p>
        </p:txBody>
      </p:sp>
    </p:spTree>
    <p:extLst>
      <p:ext uri="{BB962C8B-B14F-4D97-AF65-F5344CB8AC3E}">
        <p14:creationId xmlns:p14="http://schemas.microsoft.com/office/powerpoint/2010/main" val="1629771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20750" y="746125"/>
            <a:ext cx="4967288" cy="3727450"/>
          </a:xfrm>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C557930E-BBCC-4838-A741-581A212E38BD}" type="slidenum">
              <a:rPr lang="pl-PL" smtClean="0">
                <a:solidFill>
                  <a:prstClr val="black"/>
                </a:solidFill>
              </a:rPr>
              <a:pPr/>
              <a:t>1</a:t>
            </a:fld>
            <a:endParaRPr lang="pl-PL">
              <a:solidFill>
                <a:prstClr val="black"/>
              </a:solidFill>
            </a:endParaRPr>
          </a:p>
        </p:txBody>
      </p:sp>
    </p:spTree>
    <p:extLst>
      <p:ext uri="{BB962C8B-B14F-4D97-AF65-F5344CB8AC3E}">
        <p14:creationId xmlns:p14="http://schemas.microsoft.com/office/powerpoint/2010/main" val="1485034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C557930E-BBCC-4838-A741-581A212E38BD}" type="slidenum">
              <a:rPr lang="pl-PL" smtClean="0">
                <a:solidFill>
                  <a:prstClr val="black"/>
                </a:solidFill>
              </a:rPr>
              <a:pPr/>
              <a:t>2</a:t>
            </a:fld>
            <a:endParaRPr lang="pl-PL">
              <a:solidFill>
                <a:prstClr val="black"/>
              </a:solidFill>
            </a:endParaRPr>
          </a:p>
        </p:txBody>
      </p:sp>
    </p:spTree>
    <p:extLst>
      <p:ext uri="{BB962C8B-B14F-4D97-AF65-F5344CB8AC3E}">
        <p14:creationId xmlns:p14="http://schemas.microsoft.com/office/powerpoint/2010/main" val="3181869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C0D84686-ED77-4872-80A2-01C8F687E353}" type="datetimeFigureOut">
              <a:rPr lang="pl-PL" smtClean="0"/>
              <a:t>2022-03-14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1361068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0D84686-ED77-4872-80A2-01C8F687E353}" type="datetimeFigureOut">
              <a:rPr lang="pl-PL" smtClean="0"/>
              <a:t>2022-03-14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624548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0D84686-ED77-4872-80A2-01C8F687E353}" type="datetimeFigureOut">
              <a:rPr lang="pl-PL" smtClean="0"/>
              <a:t>2022-03-14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1386836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trona tekstowa">
    <p:spTree>
      <p:nvGrpSpPr>
        <p:cNvPr id="1" name=""/>
        <p:cNvGrpSpPr/>
        <p:nvPr/>
      </p:nvGrpSpPr>
      <p:grpSpPr>
        <a:xfrm>
          <a:off x="0" y="0"/>
          <a:ext cx="0" cy="0"/>
          <a:chOff x="0" y="0"/>
          <a:chExt cx="0" cy="0"/>
        </a:xfrm>
      </p:grpSpPr>
      <p:sp>
        <p:nvSpPr>
          <p:cNvPr id="8" name="Prostokąt 7"/>
          <p:cNvSpPr/>
          <p:nvPr userDrawn="1"/>
        </p:nvSpPr>
        <p:spPr>
          <a:xfrm>
            <a:off x="7982869" y="6408068"/>
            <a:ext cx="1161131" cy="449932"/>
          </a:xfrm>
          <a:prstGeom prst="rect">
            <a:avLst/>
          </a:prstGeom>
          <a:solidFill>
            <a:srgbClr val="AE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ole tekstowe 8"/>
          <p:cNvSpPr txBox="1"/>
          <p:nvPr userDrawn="1"/>
        </p:nvSpPr>
        <p:spPr>
          <a:xfrm>
            <a:off x="7982869" y="6510536"/>
            <a:ext cx="476919" cy="230832"/>
          </a:xfrm>
          <a:prstGeom prst="rect">
            <a:avLst/>
          </a:prstGeom>
          <a:noFill/>
        </p:spPr>
        <p:txBody>
          <a:bodyPr wrap="square" lIns="0" tIns="0" rIns="0" bIns="0" rtlCol="0" anchor="t" anchorCtr="0">
            <a:spAutoFit/>
          </a:bodyPr>
          <a:lstStyle/>
          <a:p>
            <a:pPr algn="ctr"/>
            <a:fld id="{3D53E20D-40C3-4830-9C95-B7490D68330A}" type="slidenum">
              <a:rPr lang="pl-PL" sz="1500" smtClean="0">
                <a:solidFill>
                  <a:schemeClr val="bg1"/>
                </a:solidFill>
              </a:rPr>
              <a:pPr algn="ctr"/>
              <a:t>‹#›</a:t>
            </a:fld>
            <a:endParaRPr lang="pl-PL" sz="1500" dirty="0">
              <a:solidFill>
                <a:schemeClr val="bg1"/>
              </a:solidFill>
            </a:endParaRPr>
          </a:p>
        </p:txBody>
      </p:sp>
      <p:cxnSp>
        <p:nvCxnSpPr>
          <p:cNvPr id="10" name="Łącznik prosty 9"/>
          <p:cNvCxnSpPr/>
          <p:nvPr userDrawn="1"/>
        </p:nvCxnSpPr>
        <p:spPr>
          <a:xfrm flipV="1">
            <a:off x="0" y="1052513"/>
            <a:ext cx="8459788" cy="794"/>
          </a:xfrm>
          <a:prstGeom prst="line">
            <a:avLst/>
          </a:prstGeom>
          <a:ln w="28575">
            <a:solidFill>
              <a:srgbClr val="DD1E04"/>
            </a:solidFill>
          </a:ln>
        </p:spPr>
        <p:style>
          <a:lnRef idx="1">
            <a:schemeClr val="accent1"/>
          </a:lnRef>
          <a:fillRef idx="0">
            <a:schemeClr val="accent1"/>
          </a:fillRef>
          <a:effectRef idx="0">
            <a:schemeClr val="accent1"/>
          </a:effectRef>
          <a:fontRef idx="minor">
            <a:schemeClr val="tx1"/>
          </a:fontRef>
        </p:style>
      </p:cxnSp>
      <p:sp>
        <p:nvSpPr>
          <p:cNvPr id="11" name="Prostokąt 10"/>
          <p:cNvSpPr/>
          <p:nvPr userDrawn="1"/>
        </p:nvSpPr>
        <p:spPr>
          <a:xfrm flipV="1">
            <a:off x="0" y="1053307"/>
            <a:ext cx="899592" cy="242218"/>
          </a:xfrm>
          <a:prstGeom prst="rect">
            <a:avLst/>
          </a:prstGeom>
          <a:solidFill>
            <a:srgbClr val="DD1E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7" name="Obraz 6" descr="!_Logo.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35696" y="280800"/>
            <a:ext cx="719329" cy="719329"/>
          </a:xfrm>
          <a:prstGeom prst="rect">
            <a:avLst/>
          </a:prstGeom>
        </p:spPr>
      </p:pic>
    </p:spTree>
    <p:extLst>
      <p:ext uri="{BB962C8B-B14F-4D97-AF65-F5344CB8AC3E}">
        <p14:creationId xmlns:p14="http://schemas.microsoft.com/office/powerpoint/2010/main" val="309795648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Slajd tytułowy">
    <p:spTree>
      <p:nvGrpSpPr>
        <p:cNvPr id="1" name=""/>
        <p:cNvGrpSpPr/>
        <p:nvPr/>
      </p:nvGrpSpPr>
      <p:grpSpPr>
        <a:xfrm>
          <a:off x="0" y="0"/>
          <a:ext cx="0" cy="0"/>
          <a:chOff x="0" y="0"/>
          <a:chExt cx="0" cy="0"/>
        </a:xfrm>
      </p:grpSpPr>
      <p:grpSp>
        <p:nvGrpSpPr>
          <p:cNvPr id="5" name="Grupa 8"/>
          <p:cNvGrpSpPr/>
          <p:nvPr userDrawn="1"/>
        </p:nvGrpSpPr>
        <p:grpSpPr>
          <a:xfrm flipH="1" flipV="1">
            <a:off x="-14433" y="4076702"/>
            <a:ext cx="9143623" cy="72000"/>
            <a:chOff x="-1187247" y="5877272"/>
            <a:chExt cx="9143623" cy="72000"/>
          </a:xfrm>
        </p:grpSpPr>
        <p:cxnSp>
          <p:nvCxnSpPr>
            <p:cNvPr id="6" name="Łącznik prosty 10"/>
            <p:cNvCxnSpPr/>
            <p:nvPr/>
          </p:nvCxnSpPr>
          <p:spPr>
            <a:xfrm flipV="1">
              <a:off x="-1187247" y="5948436"/>
              <a:ext cx="9143622" cy="0"/>
            </a:xfrm>
            <a:prstGeom prst="line">
              <a:avLst/>
            </a:prstGeom>
            <a:ln w="19050">
              <a:solidFill>
                <a:srgbClr val="DD1E04"/>
              </a:solidFill>
            </a:ln>
          </p:spPr>
          <p:style>
            <a:lnRef idx="1">
              <a:schemeClr val="accent1"/>
            </a:lnRef>
            <a:fillRef idx="0">
              <a:schemeClr val="accent1"/>
            </a:fillRef>
            <a:effectRef idx="0">
              <a:schemeClr val="accent1"/>
            </a:effectRef>
            <a:fontRef idx="minor">
              <a:schemeClr val="tx1"/>
            </a:fontRef>
          </p:style>
        </p:cxnSp>
        <p:sp>
          <p:nvSpPr>
            <p:cNvPr id="7" name="Prostokąt 6"/>
            <p:cNvSpPr/>
            <p:nvPr/>
          </p:nvSpPr>
          <p:spPr>
            <a:xfrm flipV="1">
              <a:off x="6732513" y="5877272"/>
              <a:ext cx="1223863" cy="72000"/>
            </a:xfrm>
            <a:prstGeom prst="rect">
              <a:avLst/>
            </a:prstGeom>
            <a:solidFill>
              <a:srgbClr val="DD1E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prstClr val="white"/>
                </a:solidFill>
              </a:endParaRPr>
            </a:p>
          </p:txBody>
        </p:sp>
      </p:grpSp>
    </p:spTree>
    <p:extLst>
      <p:ext uri="{BB962C8B-B14F-4D97-AF65-F5344CB8AC3E}">
        <p14:creationId xmlns:p14="http://schemas.microsoft.com/office/powerpoint/2010/main" val="29718467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0D84686-ED77-4872-80A2-01C8F687E353}" type="datetimeFigureOut">
              <a:rPr lang="pl-PL" smtClean="0"/>
              <a:t>2022-03-14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840255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C0D84686-ED77-4872-80A2-01C8F687E353}" type="datetimeFigureOut">
              <a:rPr lang="pl-PL" smtClean="0"/>
              <a:t>2022-03-14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4155073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C0D84686-ED77-4872-80A2-01C8F687E353}" type="datetimeFigureOut">
              <a:rPr lang="pl-PL" smtClean="0"/>
              <a:t>2022-03-14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2941236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C0D84686-ED77-4872-80A2-01C8F687E353}" type="datetimeFigureOut">
              <a:rPr lang="pl-PL" smtClean="0"/>
              <a:t>2022-03-14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3037711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C0D84686-ED77-4872-80A2-01C8F687E353}" type="datetimeFigureOut">
              <a:rPr lang="pl-PL" smtClean="0"/>
              <a:t>2022-03-14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430435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D84686-ED77-4872-80A2-01C8F687E353}" type="datetimeFigureOut">
              <a:rPr lang="pl-PL" smtClean="0"/>
              <a:t>2022-03-14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1855754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C0D84686-ED77-4872-80A2-01C8F687E353}" type="datetimeFigureOut">
              <a:rPr lang="pl-PL" smtClean="0"/>
              <a:t>2022-03-14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2013191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C0D84686-ED77-4872-80A2-01C8F687E353}" type="datetimeFigureOut">
              <a:rPr lang="pl-PL" smtClean="0"/>
              <a:t>2022-03-14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2710979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D84686-ED77-4872-80A2-01C8F687E353}" type="datetimeFigureOut">
              <a:rPr lang="pl-PL" smtClean="0"/>
              <a:t>2022-03-14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BD96C8-96F6-422E-9481-A0F61057C682}" type="slidenum">
              <a:rPr lang="pl-PL" smtClean="0"/>
              <a:t>‹#›</a:t>
            </a:fld>
            <a:endParaRPr lang="pl-PL"/>
          </a:p>
        </p:txBody>
      </p:sp>
    </p:spTree>
    <p:extLst>
      <p:ext uri="{BB962C8B-B14F-4D97-AF65-F5344CB8AC3E}">
        <p14:creationId xmlns:p14="http://schemas.microsoft.com/office/powerpoint/2010/main" val="903101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84"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719770" y="4319087"/>
            <a:ext cx="7740018" cy="1123384"/>
          </a:xfrm>
          <a:prstGeom prst="rect">
            <a:avLst/>
          </a:prstGeom>
          <a:noFill/>
        </p:spPr>
        <p:txBody>
          <a:bodyPr wrap="square" lIns="0" tIns="0" rIns="0" bIns="0" rtlCol="0" anchor="ctr" anchorCtr="0">
            <a:spAutoFit/>
          </a:bodyPr>
          <a:lstStyle/>
          <a:p>
            <a:r>
              <a:rPr lang="pl-PL" sz="2800" b="1" dirty="0" smtClean="0">
                <a:solidFill>
                  <a:prstClr val="black"/>
                </a:solidFill>
                <a:latin typeface="Arial" panose="020B0604020202020204" pitchFamily="34" charset="0"/>
                <a:cs typeface="Arial" panose="020B0604020202020204" pitchFamily="34" charset="0"/>
              </a:rPr>
              <a:t>Program stażowy Kierunek ORLEN  </a:t>
            </a:r>
          </a:p>
          <a:p>
            <a:pPr>
              <a:spcBef>
                <a:spcPts val="600"/>
              </a:spcBef>
            </a:pPr>
            <a:r>
              <a:rPr lang="pl-PL" sz="2000" dirty="0" smtClean="0">
                <a:solidFill>
                  <a:prstClr val="black"/>
                </a:solidFill>
                <a:latin typeface="Arial" panose="020B0604020202020204" pitchFamily="34" charset="0"/>
                <a:cs typeface="Arial" panose="020B0604020202020204" pitchFamily="34" charset="0"/>
              </a:rPr>
              <a:t>Zadanie rekrutacyjne pt. „</a:t>
            </a:r>
            <a:r>
              <a:rPr lang="pl-PL" sz="2000" dirty="0" err="1" smtClean="0">
                <a:solidFill>
                  <a:prstClr val="black"/>
                </a:solidFill>
                <a:latin typeface="Arial" panose="020B0604020202020204" pitchFamily="34" charset="0"/>
                <a:cs typeface="Arial" panose="020B0604020202020204" pitchFamily="34" charset="0"/>
              </a:rPr>
              <a:t>Biorafineria</a:t>
            </a:r>
            <a:r>
              <a:rPr lang="pl-PL" sz="2000" dirty="0" smtClean="0">
                <a:solidFill>
                  <a:prstClr val="black"/>
                </a:solidFill>
                <a:latin typeface="Arial" panose="020B0604020202020204" pitchFamily="34" charset="0"/>
                <a:cs typeface="Arial" panose="020B0604020202020204" pitchFamily="34" charset="0"/>
              </a:rPr>
              <a:t> </a:t>
            </a:r>
            <a:r>
              <a:rPr lang="pl-PL" sz="2000" dirty="0">
                <a:solidFill>
                  <a:prstClr val="black"/>
                </a:solidFill>
                <a:latin typeface="Arial" panose="020B0604020202020204" pitchFamily="34" charset="0"/>
                <a:cs typeface="Arial" panose="020B0604020202020204" pitchFamily="34" charset="0"/>
              </a:rPr>
              <a:t>– technologie otrzymywania </a:t>
            </a:r>
            <a:r>
              <a:rPr lang="pl-PL" sz="2000" dirty="0" err="1" smtClean="0">
                <a:solidFill>
                  <a:prstClr val="black"/>
                </a:solidFill>
                <a:latin typeface="Arial" panose="020B0604020202020204" pitchFamily="34" charset="0"/>
                <a:cs typeface="Arial" panose="020B0604020202020204" pitchFamily="34" charset="0"/>
              </a:rPr>
              <a:t>biowęglowodorów</a:t>
            </a:r>
            <a:r>
              <a:rPr lang="pl-PL" sz="2000" dirty="0" smtClean="0">
                <a:solidFill>
                  <a:prstClr val="black"/>
                </a:solidFill>
                <a:latin typeface="Arial" panose="020B0604020202020204" pitchFamily="34" charset="0"/>
                <a:cs typeface="Arial" panose="020B0604020202020204" pitchFamily="34" charset="0"/>
              </a:rPr>
              <a:t> z materiałów </a:t>
            </a:r>
            <a:r>
              <a:rPr lang="pl-PL" sz="2000" smtClean="0">
                <a:solidFill>
                  <a:prstClr val="black"/>
                </a:solidFill>
                <a:latin typeface="Arial" panose="020B0604020202020204" pitchFamily="34" charset="0"/>
                <a:cs typeface="Arial" panose="020B0604020202020204" pitchFamily="34" charset="0"/>
              </a:rPr>
              <a:t>lignocelulozowych”.</a:t>
            </a:r>
            <a:endParaRPr lang="pl-PL" sz="2000" dirty="0">
              <a:solidFill>
                <a:prstClr val="black"/>
              </a:solidFill>
              <a:latin typeface="Arial" panose="020B0604020202020204" pitchFamily="34" charset="0"/>
              <a:cs typeface="Arial" panose="020B0604020202020204" pitchFamily="34" charset="0"/>
            </a:endParaRPr>
          </a:p>
        </p:txBody>
      </p:sp>
      <p:sp>
        <p:nvSpPr>
          <p:cNvPr id="6" name="pole tekstowe 5"/>
          <p:cNvSpPr txBox="1"/>
          <p:nvPr/>
        </p:nvSpPr>
        <p:spPr>
          <a:xfrm>
            <a:off x="719770" y="5883940"/>
            <a:ext cx="7740018" cy="430887"/>
          </a:xfrm>
          <a:prstGeom prst="rect">
            <a:avLst/>
          </a:prstGeom>
          <a:noFill/>
        </p:spPr>
        <p:txBody>
          <a:bodyPr wrap="square" lIns="0" tIns="0" rIns="0" bIns="0" rtlCol="0" anchor="ctr" anchorCtr="0">
            <a:spAutoFit/>
          </a:bodyPr>
          <a:lstStyle/>
          <a:p>
            <a:r>
              <a:rPr lang="pl-PL" sz="1400" dirty="0">
                <a:solidFill>
                  <a:prstClr val="black"/>
                </a:solidFill>
                <a:latin typeface="Arial" panose="020B0604020202020204" pitchFamily="34" charset="0"/>
                <a:cs typeface="Arial" panose="020B0604020202020204" pitchFamily="34" charset="0"/>
              </a:rPr>
              <a:t>ORLEN Południe S.A.</a:t>
            </a:r>
          </a:p>
          <a:p>
            <a:r>
              <a:rPr lang="pl-PL" sz="1400" dirty="0">
                <a:solidFill>
                  <a:prstClr val="black"/>
                </a:solidFill>
                <a:latin typeface="Arial" panose="020B0604020202020204" pitchFamily="34" charset="0"/>
                <a:cs typeface="Arial" panose="020B0604020202020204" pitchFamily="34" charset="0"/>
              </a:rPr>
              <a:t>Technologia i Rozwój (R&amp;D)</a:t>
            </a:r>
          </a:p>
        </p:txBody>
      </p:sp>
      <p:cxnSp>
        <p:nvCxnSpPr>
          <p:cNvPr id="13" name="Łącznik prosty 12"/>
          <p:cNvCxnSpPr/>
          <p:nvPr/>
        </p:nvCxnSpPr>
        <p:spPr>
          <a:xfrm>
            <a:off x="719138" y="5841269"/>
            <a:ext cx="77406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Obraz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65"/>
            <a:ext cx="9144000" cy="4075507"/>
          </a:xfrm>
          <a:prstGeom prst="rect">
            <a:avLst/>
          </a:prstGeom>
        </p:spPr>
      </p:pic>
      <p:sp>
        <p:nvSpPr>
          <p:cNvPr id="7" name="Owal 6"/>
          <p:cNvSpPr/>
          <p:nvPr/>
        </p:nvSpPr>
        <p:spPr>
          <a:xfrm>
            <a:off x="5652120" y="828997"/>
            <a:ext cx="2232248" cy="2311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 name="Obraz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63186" y="1678982"/>
            <a:ext cx="2410115" cy="612000"/>
          </a:xfrm>
          <a:prstGeom prst="rect">
            <a:avLst/>
          </a:prstGeom>
        </p:spPr>
      </p:pic>
    </p:spTree>
    <p:extLst>
      <p:ext uri="{BB962C8B-B14F-4D97-AF65-F5344CB8AC3E}">
        <p14:creationId xmlns:p14="http://schemas.microsoft.com/office/powerpoint/2010/main" val="578338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le tekstowe 10"/>
          <p:cNvSpPr txBox="1"/>
          <p:nvPr/>
        </p:nvSpPr>
        <p:spPr>
          <a:xfrm>
            <a:off x="900113" y="667725"/>
            <a:ext cx="5544418" cy="276999"/>
          </a:xfrm>
          <a:prstGeom prst="rect">
            <a:avLst/>
          </a:prstGeom>
          <a:noFill/>
        </p:spPr>
        <p:txBody>
          <a:bodyPr wrap="square" lIns="0" tIns="0" rIns="0" bIns="0" rtlCol="0" anchor="ctr" anchorCtr="0">
            <a:spAutoFit/>
          </a:bodyPr>
          <a:lstStyle/>
          <a:p>
            <a:r>
              <a:rPr lang="pl-PL" b="1" dirty="0" smtClean="0">
                <a:solidFill>
                  <a:prstClr val="black"/>
                </a:solidFill>
                <a:cs typeface="Arial" pitchFamily="34" charset="0"/>
              </a:rPr>
              <a:t>Wprowadzenie do tematyki zadania</a:t>
            </a:r>
            <a:endParaRPr lang="pl-PL" b="1" dirty="0">
              <a:solidFill>
                <a:prstClr val="black"/>
              </a:solidFill>
              <a:cs typeface="Arial" pitchFamily="34" charset="0"/>
            </a:endParaRPr>
          </a:p>
        </p:txBody>
      </p:sp>
      <p:grpSp>
        <p:nvGrpSpPr>
          <p:cNvPr id="3" name="Grupa 2"/>
          <p:cNvGrpSpPr/>
          <p:nvPr/>
        </p:nvGrpSpPr>
        <p:grpSpPr>
          <a:xfrm>
            <a:off x="6348037" y="260648"/>
            <a:ext cx="2256411" cy="684076"/>
            <a:chOff x="6348037" y="260648"/>
            <a:chExt cx="2256411" cy="684076"/>
          </a:xfrm>
        </p:grpSpPr>
        <p:sp>
          <p:nvSpPr>
            <p:cNvPr id="2" name="Prostokąt 1"/>
            <p:cNvSpPr/>
            <p:nvPr/>
          </p:nvSpPr>
          <p:spPr>
            <a:xfrm>
              <a:off x="7404234" y="260648"/>
              <a:ext cx="1200214" cy="6840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48037" y="372320"/>
              <a:ext cx="2112395" cy="536400"/>
            </a:xfrm>
            <a:prstGeom prst="rect">
              <a:avLst/>
            </a:prstGeom>
          </p:spPr>
        </p:pic>
      </p:grpSp>
      <p:sp>
        <p:nvSpPr>
          <p:cNvPr id="7" name="pole tekstowe 6"/>
          <p:cNvSpPr txBox="1"/>
          <p:nvPr/>
        </p:nvSpPr>
        <p:spPr>
          <a:xfrm>
            <a:off x="900113" y="1340768"/>
            <a:ext cx="7488311" cy="4836389"/>
          </a:xfrm>
          <a:prstGeom prst="rect">
            <a:avLst/>
          </a:prstGeom>
          <a:noFill/>
          <a:ln>
            <a:noFill/>
          </a:ln>
        </p:spPr>
        <p:txBody>
          <a:bodyPr wrap="square" lIns="0" tIns="0" rIns="0" bIns="0" rtlCol="0">
            <a:spAutoFit/>
          </a:bodyPr>
          <a:lstStyle/>
          <a:p>
            <a:pPr marL="228600" indent="-228600" algn="just">
              <a:lnSpc>
                <a:spcPct val="200000"/>
              </a:lnSpc>
              <a:spcBef>
                <a:spcPts val="1800"/>
              </a:spcBef>
              <a:buFont typeface="+mj-lt"/>
              <a:buAutoNum type="arabicPeriod"/>
            </a:pPr>
            <a:r>
              <a:rPr lang="pl-PL" sz="1200" dirty="0">
                <a:solidFill>
                  <a:prstClr val="black"/>
                </a:solidFill>
                <a:latin typeface="Arial" panose="020B0604020202020204" pitchFamily="34" charset="0"/>
                <a:cs typeface="Arial" panose="020B0604020202020204" pitchFamily="34" charset="0"/>
              </a:rPr>
              <a:t>Witaj! </a:t>
            </a:r>
            <a:r>
              <a:rPr lang="pl-PL" sz="1200" dirty="0" smtClean="0">
                <a:solidFill>
                  <a:prstClr val="black"/>
                </a:solidFill>
                <a:latin typeface="Arial" panose="020B0604020202020204" pitchFamily="34" charset="0"/>
                <a:cs typeface="Arial" panose="020B0604020202020204" pitchFamily="34" charset="0"/>
              </a:rPr>
              <a:t>Aplikujesz </a:t>
            </a:r>
            <a:r>
              <a:rPr lang="pl-PL" sz="1200" dirty="0" smtClean="0">
                <a:solidFill>
                  <a:prstClr val="black"/>
                </a:solidFill>
                <a:latin typeface="Arial" panose="020B0604020202020204" pitchFamily="34" charset="0"/>
                <a:cs typeface="Arial" panose="020B0604020202020204" pitchFamily="34" charset="0"/>
              </a:rPr>
              <a:t>do </a:t>
            </a:r>
            <a:r>
              <a:rPr lang="pl-PL" sz="1200" dirty="0">
                <a:solidFill>
                  <a:prstClr val="black"/>
                </a:solidFill>
                <a:latin typeface="Arial" panose="020B0604020202020204" pitchFamily="34" charset="0"/>
                <a:cs typeface="Arial" panose="020B0604020202020204" pitchFamily="34" charset="0"/>
              </a:rPr>
              <a:t>Działu Technologia i Rozwój ORLEN Południe. Obszar ten to obszar wsparcia produkcji </a:t>
            </a:r>
            <a:r>
              <a:rPr lang="pl-PL" sz="1200" dirty="0" smtClean="0">
                <a:solidFill>
                  <a:prstClr val="black"/>
                </a:solidFill>
                <a:latin typeface="Arial" panose="020B0604020202020204" pitchFamily="34" charset="0"/>
                <a:cs typeface="Arial" panose="020B0604020202020204" pitchFamily="34" charset="0"/>
              </a:rPr>
              <a:t>i sprzedaży </a:t>
            </a:r>
            <a:r>
              <a:rPr lang="pl-PL" sz="1200" dirty="0">
                <a:solidFill>
                  <a:prstClr val="black"/>
                </a:solidFill>
                <a:latin typeface="Arial" panose="020B0604020202020204" pitchFamily="34" charset="0"/>
                <a:cs typeface="Arial" panose="020B0604020202020204" pitchFamily="34" charset="0"/>
              </a:rPr>
              <a:t>biopaliw, biokomponentów, parafin, rozpuszczalników oraz produktów uzyskiwanych podczas przerobu ropy naftowej i regeneracji mineralnych olejów przepracowanych. </a:t>
            </a:r>
            <a:r>
              <a:rPr lang="pl-PL" sz="1200" dirty="0" smtClean="0">
                <a:solidFill>
                  <a:prstClr val="black"/>
                </a:solidFill>
                <a:latin typeface="Arial" panose="020B0604020202020204" pitchFamily="34" charset="0"/>
                <a:cs typeface="Arial" panose="020B0604020202020204" pitchFamily="34" charset="0"/>
              </a:rPr>
              <a:t>Dodatkowo </a:t>
            </a:r>
            <a:r>
              <a:rPr lang="pl-PL" sz="1200" dirty="0" smtClean="0">
                <a:solidFill>
                  <a:prstClr val="black"/>
                </a:solidFill>
                <a:latin typeface="Arial" panose="020B0604020202020204" pitchFamily="34" charset="0"/>
                <a:cs typeface="Arial" panose="020B0604020202020204" pitchFamily="34" charset="0"/>
              </a:rPr>
              <a:t>tworzy </a:t>
            </a:r>
            <a:r>
              <a:rPr lang="pl-PL" sz="1200" dirty="0">
                <a:solidFill>
                  <a:prstClr val="black"/>
                </a:solidFill>
                <a:latin typeface="Arial" panose="020B0604020202020204" pitchFamily="34" charset="0"/>
                <a:cs typeface="Arial" panose="020B0604020202020204" pitchFamily="34" charset="0"/>
              </a:rPr>
              <a:t>technologie i kładzie nacisk na rozwój know-how w obszarze biorafineryjnym jako podstawę </a:t>
            </a:r>
            <a:r>
              <a:rPr lang="pl-PL" sz="1200" dirty="0" smtClean="0">
                <a:solidFill>
                  <a:prstClr val="black"/>
                </a:solidFill>
                <a:latin typeface="Arial" panose="020B0604020202020204" pitchFamily="34" charset="0"/>
                <a:cs typeface="Arial" panose="020B0604020202020204" pitchFamily="34" charset="0"/>
              </a:rPr>
              <a:t>do podjęcia </a:t>
            </a:r>
            <a:r>
              <a:rPr lang="pl-PL" sz="1200" dirty="0">
                <a:solidFill>
                  <a:prstClr val="black"/>
                </a:solidFill>
                <a:latin typeface="Arial" panose="020B0604020202020204" pitchFamily="34" charset="0"/>
                <a:cs typeface="Arial" panose="020B0604020202020204" pitchFamily="34" charset="0"/>
              </a:rPr>
              <a:t>decyzji strategicznych </a:t>
            </a:r>
            <a:r>
              <a:rPr lang="pl-PL" sz="1200" dirty="0" smtClean="0">
                <a:solidFill>
                  <a:prstClr val="black"/>
                </a:solidFill>
                <a:latin typeface="Arial" panose="020B0604020202020204" pitchFamily="34" charset="0"/>
                <a:cs typeface="Arial" panose="020B0604020202020204" pitchFamily="34" charset="0"/>
              </a:rPr>
              <a:t>w kierunku przekształcania </a:t>
            </a:r>
            <a:r>
              <a:rPr lang="pl-PL" sz="1200" dirty="0">
                <a:solidFill>
                  <a:prstClr val="black"/>
                </a:solidFill>
                <a:latin typeface="Arial" panose="020B0604020202020204" pitchFamily="34" charset="0"/>
                <a:cs typeface="Arial" panose="020B0604020202020204" pitchFamily="34" charset="0"/>
              </a:rPr>
              <a:t>Spółki </a:t>
            </a:r>
            <a:r>
              <a:rPr lang="pl-PL" sz="1200" dirty="0" smtClean="0">
                <a:solidFill>
                  <a:prstClr val="black"/>
                </a:solidFill>
                <a:latin typeface="Arial" panose="020B0604020202020204" pitchFamily="34" charset="0"/>
                <a:cs typeface="Arial" panose="020B0604020202020204" pitchFamily="34" charset="0"/>
              </a:rPr>
              <a:t>ORLEN Południe w </a:t>
            </a:r>
            <a:r>
              <a:rPr lang="pl-PL" sz="1200" dirty="0">
                <a:solidFill>
                  <a:prstClr val="black"/>
                </a:solidFill>
                <a:latin typeface="Arial" panose="020B0604020202020204" pitchFamily="34" charset="0"/>
                <a:cs typeface="Arial" panose="020B0604020202020204" pitchFamily="34" charset="0"/>
              </a:rPr>
              <a:t>biorafinerię.</a:t>
            </a:r>
          </a:p>
          <a:p>
            <a:pPr marL="228600" indent="-228600" algn="just">
              <a:lnSpc>
                <a:spcPct val="200000"/>
              </a:lnSpc>
              <a:spcBef>
                <a:spcPts val="1800"/>
              </a:spcBef>
              <a:buFont typeface="+mj-lt"/>
              <a:buAutoNum type="arabicPeriod"/>
            </a:pPr>
            <a:r>
              <a:rPr lang="pl-PL" sz="1200" dirty="0" smtClean="0">
                <a:solidFill>
                  <a:prstClr val="black"/>
                </a:solidFill>
                <a:latin typeface="Arial" panose="020B0604020202020204" pitchFamily="34" charset="0"/>
                <a:cs typeface="Arial" panose="020B0604020202020204" pitchFamily="34" charset="0"/>
              </a:rPr>
              <a:t>Konsekwentnie rozwijanym obszarem biznesowym Spółki jest obszar „BIO”. Zespół Technologii i Rozwoju pracuje nad rozwojem nowej linii biznesowej ORLEN Południe, jakim jest produkcja kwasu mlekowego na drodze biotechnologicznej oraz otrzymywanie bioetanolu nowej generacji ze słomy zbóż. Staż będzie dotyczył budowy wiedzy eksperckiej dot. wytwarzania i wprowadzania </a:t>
            </a:r>
            <a:r>
              <a:rPr lang="pl-PL" sz="1200" dirty="0" err="1" smtClean="0">
                <a:solidFill>
                  <a:prstClr val="black"/>
                </a:solidFill>
                <a:latin typeface="Arial" panose="020B0604020202020204" pitchFamily="34" charset="0"/>
                <a:cs typeface="Arial" panose="020B0604020202020204" pitchFamily="34" charset="0"/>
              </a:rPr>
              <a:t>bioproduktów</a:t>
            </a:r>
            <a:r>
              <a:rPr lang="pl-PL" sz="1200" dirty="0" smtClean="0">
                <a:solidFill>
                  <a:prstClr val="black"/>
                </a:solidFill>
                <a:latin typeface="Arial" panose="020B0604020202020204" pitchFamily="34" charset="0"/>
                <a:cs typeface="Arial" panose="020B0604020202020204" pitchFamily="34" charset="0"/>
              </a:rPr>
              <a:t>.</a:t>
            </a:r>
          </a:p>
          <a:p>
            <a:pPr marL="228600" indent="-228600" algn="just">
              <a:lnSpc>
                <a:spcPct val="200000"/>
              </a:lnSpc>
              <a:spcBef>
                <a:spcPts val="1800"/>
              </a:spcBef>
              <a:buFont typeface="+mj-lt"/>
              <a:buAutoNum type="arabicPeriod"/>
            </a:pPr>
            <a:r>
              <a:rPr lang="pl-PL" sz="1200" dirty="0" smtClean="0">
                <a:solidFill>
                  <a:prstClr val="black"/>
                </a:solidFill>
                <a:latin typeface="Arial" panose="020B0604020202020204" pitchFamily="34" charset="0"/>
                <a:cs typeface="Arial" panose="020B0604020202020204" pitchFamily="34" charset="0"/>
              </a:rPr>
              <a:t>Zadanie, które rozwiążesz rozwinie i wzmocni Twoją wiedzę z obszaru biotechnologii, a także pokaże elastyczność Twojego działania dot. aspektów technologicznych i ich prezentacji na tle wdrożenia potencjalnych zastosowań finalnego produktu w rozważanym projekcie.</a:t>
            </a:r>
          </a:p>
        </p:txBody>
      </p:sp>
    </p:spTree>
    <p:extLst>
      <p:ext uri="{BB962C8B-B14F-4D97-AF65-F5344CB8AC3E}">
        <p14:creationId xmlns:p14="http://schemas.microsoft.com/office/powerpoint/2010/main" val="240672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a 3"/>
          <p:cNvGrpSpPr/>
          <p:nvPr/>
        </p:nvGrpSpPr>
        <p:grpSpPr>
          <a:xfrm>
            <a:off x="6348037" y="260648"/>
            <a:ext cx="2256411" cy="684076"/>
            <a:chOff x="6348037" y="260648"/>
            <a:chExt cx="2256411" cy="684076"/>
          </a:xfrm>
        </p:grpSpPr>
        <p:sp>
          <p:nvSpPr>
            <p:cNvPr id="5" name="Prostokąt 4"/>
            <p:cNvSpPr/>
            <p:nvPr/>
          </p:nvSpPr>
          <p:spPr>
            <a:xfrm>
              <a:off x="7404234" y="260648"/>
              <a:ext cx="1200214" cy="6840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8" name="Obraz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48037" y="372320"/>
              <a:ext cx="2112395" cy="536400"/>
            </a:xfrm>
            <a:prstGeom prst="rect">
              <a:avLst/>
            </a:prstGeom>
          </p:spPr>
        </p:pic>
      </p:grpSp>
      <p:sp>
        <p:nvSpPr>
          <p:cNvPr id="7" name="pole tekstowe 6"/>
          <p:cNvSpPr txBox="1"/>
          <p:nvPr/>
        </p:nvSpPr>
        <p:spPr>
          <a:xfrm>
            <a:off x="900113" y="667725"/>
            <a:ext cx="5544418" cy="276999"/>
          </a:xfrm>
          <a:prstGeom prst="rect">
            <a:avLst/>
          </a:prstGeom>
          <a:noFill/>
        </p:spPr>
        <p:txBody>
          <a:bodyPr wrap="square" lIns="0" tIns="0" rIns="0" bIns="0" rtlCol="0" anchor="ctr" anchorCtr="0">
            <a:spAutoFit/>
          </a:bodyPr>
          <a:lstStyle/>
          <a:p>
            <a:r>
              <a:rPr lang="pl-PL" b="1" dirty="0" smtClean="0">
                <a:latin typeface="Arial" panose="020B0604020202020204" pitchFamily="34" charset="0"/>
                <a:cs typeface="Arial" panose="020B0604020202020204" pitchFamily="34" charset="0"/>
              </a:rPr>
              <a:t>Zadanie 1 </a:t>
            </a:r>
            <a:endParaRPr lang="pl-PL" dirty="0">
              <a:latin typeface="Arial" panose="020B0604020202020204" pitchFamily="34" charset="0"/>
              <a:cs typeface="Arial" panose="020B0604020202020204" pitchFamily="34" charset="0"/>
            </a:endParaRPr>
          </a:p>
        </p:txBody>
      </p:sp>
      <p:sp>
        <p:nvSpPr>
          <p:cNvPr id="9" name="Prostokąt 8"/>
          <p:cNvSpPr/>
          <p:nvPr/>
        </p:nvSpPr>
        <p:spPr>
          <a:xfrm>
            <a:off x="900113" y="1556792"/>
            <a:ext cx="7272287" cy="4708981"/>
          </a:xfrm>
          <a:prstGeom prst="rect">
            <a:avLst/>
          </a:prstGeom>
          <a:noFill/>
          <a:ln>
            <a:noFill/>
          </a:ln>
        </p:spPr>
        <p:txBody>
          <a:bodyPr wrap="square" lIns="0" tIns="0" rIns="0" bIns="0" rtlCol="0">
            <a:spAutoFit/>
          </a:bodyPr>
          <a:lstStyle/>
          <a:p>
            <a:pPr algn="just">
              <a:lnSpc>
                <a:spcPct val="200000"/>
              </a:lnSpc>
              <a:spcBef>
                <a:spcPts val="1800"/>
              </a:spcBef>
            </a:pPr>
            <a:r>
              <a:rPr lang="pl-PL" sz="1200" b="1" dirty="0">
                <a:latin typeface="Arial" panose="020B0604020202020204" pitchFamily="34" charset="0"/>
                <a:cs typeface="Arial" panose="020B0604020202020204" pitchFamily="34" charset="0"/>
              </a:rPr>
              <a:t>Produkcja </a:t>
            </a:r>
            <a:r>
              <a:rPr lang="pl-PL" sz="1200" b="1" dirty="0" err="1" smtClean="0">
                <a:latin typeface="Arial" panose="020B0604020202020204" pitchFamily="34" charset="0"/>
                <a:cs typeface="Arial" panose="020B0604020202020204" pitchFamily="34" charset="0"/>
              </a:rPr>
              <a:t>biowęglowodorów</a:t>
            </a:r>
            <a:r>
              <a:rPr lang="pl-PL" sz="1200" b="1" dirty="0" smtClean="0">
                <a:latin typeface="Arial" panose="020B0604020202020204" pitchFamily="34" charset="0"/>
                <a:cs typeface="Arial" panose="020B0604020202020204" pitchFamily="34" charset="0"/>
              </a:rPr>
              <a:t> z biomasy </a:t>
            </a:r>
            <a:r>
              <a:rPr lang="pl-PL" sz="1200" b="1" dirty="0" err="1" smtClean="0">
                <a:latin typeface="Arial" panose="020B0604020202020204" pitchFamily="34" charset="0"/>
                <a:cs typeface="Arial" panose="020B0604020202020204" pitchFamily="34" charset="0"/>
              </a:rPr>
              <a:t>lignocelulozowej</a:t>
            </a:r>
            <a:endParaRPr lang="pl-PL" sz="1200" b="1" dirty="0" smtClean="0">
              <a:latin typeface="Arial" panose="020B0604020202020204" pitchFamily="34" charset="0"/>
              <a:cs typeface="Arial" panose="020B0604020202020204" pitchFamily="34" charset="0"/>
            </a:endParaRPr>
          </a:p>
          <a:p>
            <a:pPr algn="just">
              <a:lnSpc>
                <a:spcPct val="200000"/>
              </a:lnSpc>
              <a:spcBef>
                <a:spcPts val="1800"/>
              </a:spcBef>
            </a:pPr>
            <a:r>
              <a:rPr lang="pl-PL" sz="1200" i="1" dirty="0">
                <a:solidFill>
                  <a:prstClr val="black"/>
                </a:solidFill>
                <a:latin typeface="Arial" panose="020B0604020202020204" pitchFamily="34" charset="0"/>
                <a:cs typeface="Arial" panose="020B0604020202020204" pitchFamily="34" charset="0"/>
              </a:rPr>
              <a:t>Staż w naszym dziale to bezpośredni </a:t>
            </a:r>
            <a:r>
              <a:rPr lang="pl-PL" altLang="pl-PL" sz="1200" i="1" dirty="0">
                <a:latin typeface="Arial" panose="020B0604020202020204" pitchFamily="34" charset="0"/>
                <a:cs typeface="Arial" panose="020B0604020202020204" pitchFamily="34" charset="0"/>
              </a:rPr>
              <a:t>udział w pracach badawczo-rozwojowych, w tym </a:t>
            </a:r>
            <a:r>
              <a:rPr lang="pl-PL" altLang="pl-PL" sz="1200" i="1" dirty="0" smtClean="0">
                <a:latin typeface="Arial" panose="020B0604020202020204" pitchFamily="34" charset="0"/>
                <a:cs typeface="Arial" panose="020B0604020202020204" pitchFamily="34" charset="0"/>
              </a:rPr>
              <a:t>wsparcie w budowie i uruchomieniu instalacji produkcji bioetanolu II generacji. </a:t>
            </a:r>
            <a:r>
              <a:rPr lang="pl-PL" altLang="pl-PL" sz="1200" i="1" dirty="0">
                <a:latin typeface="Arial" panose="020B0604020202020204" pitchFamily="34" charset="0"/>
                <a:cs typeface="Arial" panose="020B0604020202020204" pitchFamily="34" charset="0"/>
              </a:rPr>
              <a:t>W związku z </a:t>
            </a:r>
            <a:r>
              <a:rPr lang="pl-PL" altLang="pl-PL" sz="1200" i="1" dirty="0" smtClean="0">
                <a:latin typeface="Arial" panose="020B0604020202020204" pitchFamily="34" charset="0"/>
                <a:cs typeface="Arial" panose="020B0604020202020204" pitchFamily="34" charset="0"/>
              </a:rPr>
              <a:t>tym…</a:t>
            </a:r>
            <a:endParaRPr lang="pl-PL" sz="1200" b="1" dirty="0">
              <a:latin typeface="Arial" panose="020B0604020202020204" pitchFamily="34" charset="0"/>
              <a:cs typeface="Arial" panose="020B0604020202020204" pitchFamily="34" charset="0"/>
            </a:endParaRPr>
          </a:p>
          <a:p>
            <a:pPr algn="just">
              <a:lnSpc>
                <a:spcPct val="200000"/>
              </a:lnSpc>
              <a:spcBef>
                <a:spcPts val="1800"/>
              </a:spcBef>
            </a:pPr>
            <a:r>
              <a:rPr lang="pl-PL" sz="1200" dirty="0" smtClean="0">
                <a:solidFill>
                  <a:prstClr val="black"/>
                </a:solidFill>
                <a:latin typeface="Arial" panose="020B0604020202020204" pitchFamily="34" charset="0"/>
                <a:cs typeface="Arial" panose="020B0604020202020204" pitchFamily="34" charset="0"/>
              </a:rPr>
              <a:t>Rozeznaj rynek surowców, z których potencjalnie można pozyskać bioetanol II </a:t>
            </a:r>
            <a:r>
              <a:rPr lang="pl-PL" sz="1200" dirty="0">
                <a:solidFill>
                  <a:prstClr val="black"/>
                </a:solidFill>
                <a:latin typeface="Arial" panose="020B0604020202020204" pitchFamily="34" charset="0"/>
                <a:cs typeface="Arial" panose="020B0604020202020204" pitchFamily="34" charset="0"/>
              </a:rPr>
              <a:t>g</a:t>
            </a:r>
            <a:r>
              <a:rPr lang="pl-PL" sz="1200" dirty="0" smtClean="0">
                <a:solidFill>
                  <a:prstClr val="black"/>
                </a:solidFill>
                <a:latin typeface="Arial" panose="020B0604020202020204" pitchFamily="34" charset="0"/>
                <a:cs typeface="Arial" panose="020B0604020202020204" pitchFamily="34" charset="0"/>
              </a:rPr>
              <a:t>eneracji. </a:t>
            </a:r>
            <a:endParaRPr lang="pl-PL" sz="1200" dirty="0" smtClean="0">
              <a:solidFill>
                <a:prstClr val="black"/>
              </a:solidFill>
              <a:latin typeface="Arial" panose="020B0604020202020204" pitchFamily="34" charset="0"/>
              <a:cs typeface="Arial" panose="020B0604020202020204" pitchFamily="34" charset="0"/>
            </a:endParaRPr>
          </a:p>
          <a:p>
            <a:pPr algn="just">
              <a:lnSpc>
                <a:spcPct val="200000"/>
              </a:lnSpc>
              <a:spcBef>
                <a:spcPts val="1800"/>
              </a:spcBef>
            </a:pPr>
            <a:r>
              <a:rPr lang="pl-PL" sz="1200" dirty="0" smtClean="0">
                <a:solidFill>
                  <a:prstClr val="black"/>
                </a:solidFill>
                <a:latin typeface="Arial" panose="020B0604020202020204" pitchFamily="34" charset="0"/>
                <a:cs typeface="Arial" panose="020B0604020202020204" pitchFamily="34" charset="0"/>
              </a:rPr>
              <a:t>Wytypuj </a:t>
            </a:r>
            <a:r>
              <a:rPr lang="pl-PL" sz="1200" dirty="0" smtClean="0">
                <a:solidFill>
                  <a:prstClr val="black"/>
                </a:solidFill>
                <a:latin typeface="Arial" panose="020B0604020202020204" pitchFamily="34" charset="0"/>
                <a:cs typeface="Arial" panose="020B0604020202020204" pitchFamily="34" charset="0"/>
              </a:rPr>
              <a:t>najlepszy surowiec uwzględniając jego skład, dostępność i rozwiązania technologiczne w zakresie jego  biologicznej obróbki.</a:t>
            </a:r>
          </a:p>
          <a:p>
            <a:pPr algn="just">
              <a:lnSpc>
                <a:spcPct val="200000"/>
              </a:lnSpc>
              <a:spcBef>
                <a:spcPts val="1800"/>
              </a:spcBef>
            </a:pPr>
            <a:r>
              <a:rPr lang="pl-PL" sz="1200" dirty="0">
                <a:solidFill>
                  <a:prstClr val="black"/>
                </a:solidFill>
                <a:latin typeface="Arial" panose="020B0604020202020204" pitchFamily="34" charset="0"/>
                <a:cs typeface="Arial" panose="020B0604020202020204" pitchFamily="34" charset="0"/>
              </a:rPr>
              <a:t>Na podstawie procesów opisanych w literaturze, opisz sposób otrzymywania bioetanolu II generacji</a:t>
            </a:r>
            <a:r>
              <a:rPr lang="pl-PL" sz="1200" dirty="0" smtClean="0">
                <a:solidFill>
                  <a:prstClr val="black"/>
                </a:solidFill>
                <a:latin typeface="Arial" panose="020B0604020202020204" pitchFamily="34" charset="0"/>
                <a:cs typeface="Arial" panose="020B0604020202020204" pitchFamily="34" charset="0"/>
              </a:rPr>
              <a:t>.</a:t>
            </a:r>
          </a:p>
          <a:p>
            <a:pPr algn="just">
              <a:lnSpc>
                <a:spcPct val="200000"/>
              </a:lnSpc>
              <a:spcBef>
                <a:spcPts val="1800"/>
              </a:spcBef>
            </a:pPr>
            <a:r>
              <a:rPr lang="pl-PL" altLang="pl-PL" sz="1200" dirty="0">
                <a:solidFill>
                  <a:prstClr val="black"/>
                </a:solidFill>
                <a:latin typeface="Arial" panose="020B0604020202020204" pitchFamily="34" charset="0"/>
                <a:cs typeface="Arial" panose="020B0604020202020204" pitchFamily="34" charset="0"/>
              </a:rPr>
              <a:t>P</a:t>
            </a:r>
            <a:r>
              <a:rPr lang="pl-PL" altLang="pl-PL" sz="1200" dirty="0" smtClean="0">
                <a:latin typeface="Arial" panose="020B0604020202020204" pitchFamily="34" charset="0"/>
                <a:cs typeface="Arial" panose="020B0604020202020204" pitchFamily="34" charset="0"/>
              </a:rPr>
              <a:t>rzedstaw </a:t>
            </a:r>
            <a:r>
              <a:rPr lang="pl-PL" altLang="pl-PL" sz="1200" dirty="0">
                <a:latin typeface="Arial" panose="020B0604020202020204" pitchFamily="34" charset="0"/>
                <a:cs typeface="Arial" panose="020B0604020202020204" pitchFamily="34" charset="0"/>
              </a:rPr>
              <a:t>- jak widzisz się w roli inżyniera procesu produkcyjnego na </a:t>
            </a:r>
            <a:r>
              <a:rPr lang="pl-PL" altLang="pl-PL" sz="1200" dirty="0" smtClean="0">
                <a:latin typeface="Arial" panose="020B0604020202020204" pitchFamily="34" charset="0"/>
                <a:cs typeface="Arial" panose="020B0604020202020204" pitchFamily="34" charset="0"/>
              </a:rPr>
              <a:t>instalacji bioetanolu II generacji. </a:t>
            </a:r>
            <a:endParaRPr lang="pl-PL" altLang="pl-PL" sz="1200" dirty="0" smtClean="0">
              <a:latin typeface="Arial" panose="020B0604020202020204" pitchFamily="34" charset="0"/>
              <a:cs typeface="Arial" panose="020B0604020202020204" pitchFamily="34" charset="0"/>
            </a:endParaRPr>
          </a:p>
          <a:p>
            <a:pPr algn="just">
              <a:lnSpc>
                <a:spcPct val="200000"/>
              </a:lnSpc>
              <a:spcBef>
                <a:spcPts val="1800"/>
              </a:spcBef>
            </a:pPr>
            <a:r>
              <a:rPr lang="pl-PL" altLang="pl-PL" sz="1200" dirty="0" smtClean="0">
                <a:latin typeface="Arial" panose="020B0604020202020204" pitchFamily="34" charset="0"/>
                <a:cs typeface="Arial" panose="020B0604020202020204" pitchFamily="34" charset="0"/>
              </a:rPr>
              <a:t>Na </a:t>
            </a:r>
            <a:r>
              <a:rPr lang="pl-PL" altLang="pl-PL" sz="1200" dirty="0" smtClean="0">
                <a:latin typeface="Arial" panose="020B0604020202020204" pitchFamily="34" charset="0"/>
                <a:cs typeface="Arial" panose="020B0604020202020204" pitchFamily="34" charset="0"/>
              </a:rPr>
              <a:t>jakie elementy i parametry zwrócisz szczególną uwagę w tym procesie?</a:t>
            </a:r>
            <a:r>
              <a:rPr lang="pl-PL" sz="1200" dirty="0" smtClean="0">
                <a:solidFill>
                  <a:prstClr val="black"/>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8506213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a 3"/>
          <p:cNvGrpSpPr/>
          <p:nvPr/>
        </p:nvGrpSpPr>
        <p:grpSpPr>
          <a:xfrm>
            <a:off x="6348037" y="260648"/>
            <a:ext cx="2256411" cy="684076"/>
            <a:chOff x="6348037" y="260648"/>
            <a:chExt cx="2256411" cy="684076"/>
          </a:xfrm>
        </p:grpSpPr>
        <p:sp>
          <p:nvSpPr>
            <p:cNvPr id="5" name="Prostokąt 4"/>
            <p:cNvSpPr/>
            <p:nvPr/>
          </p:nvSpPr>
          <p:spPr>
            <a:xfrm>
              <a:off x="7404234" y="260648"/>
              <a:ext cx="1200214" cy="6840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8" name="Obraz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48037" y="372320"/>
              <a:ext cx="2112395" cy="536400"/>
            </a:xfrm>
            <a:prstGeom prst="rect">
              <a:avLst/>
            </a:prstGeom>
          </p:spPr>
        </p:pic>
      </p:grpSp>
      <p:sp>
        <p:nvSpPr>
          <p:cNvPr id="7" name="pole tekstowe 6"/>
          <p:cNvSpPr txBox="1"/>
          <p:nvPr/>
        </p:nvSpPr>
        <p:spPr>
          <a:xfrm>
            <a:off x="900113" y="667725"/>
            <a:ext cx="5544418" cy="276999"/>
          </a:xfrm>
          <a:prstGeom prst="rect">
            <a:avLst/>
          </a:prstGeom>
          <a:noFill/>
        </p:spPr>
        <p:txBody>
          <a:bodyPr wrap="square" lIns="0" tIns="0" rIns="0" bIns="0" rtlCol="0" anchor="ctr" anchorCtr="0">
            <a:spAutoFit/>
          </a:bodyPr>
          <a:lstStyle/>
          <a:p>
            <a:r>
              <a:rPr lang="pl-PL" b="1" dirty="0" smtClean="0">
                <a:latin typeface="Arial" panose="020B0604020202020204" pitchFamily="34" charset="0"/>
                <a:cs typeface="Arial" panose="020B0604020202020204" pitchFamily="34" charset="0"/>
              </a:rPr>
              <a:t>Zadanie </a:t>
            </a:r>
            <a:r>
              <a:rPr lang="pl-PL" b="1" dirty="0">
                <a:latin typeface="Arial" panose="020B0604020202020204" pitchFamily="34" charset="0"/>
                <a:cs typeface="Arial" panose="020B0604020202020204" pitchFamily="34" charset="0"/>
              </a:rPr>
              <a:t>2</a:t>
            </a:r>
            <a:r>
              <a:rPr lang="pl-PL" b="1" dirty="0" smtClean="0">
                <a:latin typeface="Arial" panose="020B0604020202020204" pitchFamily="34" charset="0"/>
                <a:cs typeface="Arial" panose="020B0604020202020204" pitchFamily="34" charset="0"/>
              </a:rPr>
              <a:t> </a:t>
            </a:r>
            <a:endParaRPr lang="pl-PL" dirty="0">
              <a:latin typeface="Arial" panose="020B0604020202020204" pitchFamily="34" charset="0"/>
              <a:cs typeface="Arial" panose="020B0604020202020204" pitchFamily="34" charset="0"/>
            </a:endParaRPr>
          </a:p>
        </p:txBody>
      </p:sp>
      <p:sp>
        <p:nvSpPr>
          <p:cNvPr id="9" name="Prostokąt 8"/>
          <p:cNvSpPr/>
          <p:nvPr/>
        </p:nvSpPr>
        <p:spPr>
          <a:xfrm>
            <a:off x="935657" y="1628800"/>
            <a:ext cx="6588672" cy="4108817"/>
          </a:xfrm>
          <a:prstGeom prst="rect">
            <a:avLst/>
          </a:prstGeom>
          <a:noFill/>
          <a:ln>
            <a:noFill/>
          </a:ln>
        </p:spPr>
        <p:txBody>
          <a:bodyPr wrap="square" lIns="0" tIns="0" rIns="0" bIns="0" rtlCol="0">
            <a:spAutoFit/>
          </a:bodyPr>
          <a:lstStyle/>
          <a:p>
            <a:pPr algn="just">
              <a:lnSpc>
                <a:spcPct val="200000"/>
              </a:lnSpc>
              <a:spcBef>
                <a:spcPts val="1800"/>
              </a:spcBef>
            </a:pPr>
            <a:r>
              <a:rPr lang="pl-PL" sz="1200" b="1" dirty="0" smtClean="0">
                <a:latin typeface="Arial" panose="020B0604020202020204" pitchFamily="34" charset="0"/>
                <a:cs typeface="Arial" panose="020B0604020202020204" pitchFamily="34" charset="0"/>
              </a:rPr>
              <a:t>Produkcja Bioetanolu II Generacji</a:t>
            </a:r>
          </a:p>
          <a:p>
            <a:pPr algn="just">
              <a:lnSpc>
                <a:spcPct val="200000"/>
              </a:lnSpc>
              <a:spcBef>
                <a:spcPts val="1800"/>
              </a:spcBef>
            </a:pPr>
            <a:r>
              <a:rPr lang="pl-PL" sz="1200" i="1" dirty="0">
                <a:latin typeface="Arial" panose="020B0604020202020204" pitchFamily="34" charset="0"/>
                <a:cs typeface="Arial" panose="020B0604020202020204" pitchFamily="34" charset="0"/>
              </a:rPr>
              <a:t>Podczas stażu będziesz zaangażowany w poszukiwanie nowych rozwiązań i </a:t>
            </a:r>
            <a:r>
              <a:rPr lang="pl-PL" sz="1200" i="1" dirty="0" smtClean="0">
                <a:latin typeface="Arial" panose="020B0604020202020204" pitchFamily="34" charset="0"/>
                <a:cs typeface="Arial" panose="020B0604020202020204" pitchFamily="34" charset="0"/>
              </a:rPr>
              <a:t>rozwijanie </a:t>
            </a:r>
            <a:r>
              <a:rPr lang="pl-PL" sz="1200" i="1" dirty="0">
                <a:latin typeface="Arial" panose="020B0604020202020204" pitchFamily="34" charset="0"/>
                <a:cs typeface="Arial" panose="020B0604020202020204" pitchFamily="34" charset="0"/>
              </a:rPr>
              <a:t>portfolio </a:t>
            </a:r>
            <a:r>
              <a:rPr lang="pl-PL" sz="1200" i="1" dirty="0" smtClean="0">
                <a:latin typeface="Arial" panose="020B0604020202020204" pitchFamily="34" charset="0"/>
                <a:cs typeface="Arial" panose="020B0604020202020204" pitchFamily="34" charset="0"/>
              </a:rPr>
              <a:t>w obszarze biorafineryjnym. </a:t>
            </a:r>
            <a:r>
              <a:rPr lang="pl-PL" sz="1200" i="1" dirty="0" smtClean="0">
                <a:latin typeface="Arial" panose="020B0604020202020204" pitchFamily="34" charset="0"/>
                <a:cs typeface="Arial" panose="020B0604020202020204" pitchFamily="34" charset="0"/>
              </a:rPr>
              <a:t>Dlatego…</a:t>
            </a:r>
            <a:endParaRPr lang="pl-PL" sz="1200" b="1" i="1" dirty="0">
              <a:latin typeface="Arial" panose="020B0604020202020204" pitchFamily="34" charset="0"/>
              <a:cs typeface="Arial" panose="020B0604020202020204" pitchFamily="34" charset="0"/>
            </a:endParaRPr>
          </a:p>
          <a:p>
            <a:pPr algn="just">
              <a:lnSpc>
                <a:spcPct val="200000"/>
              </a:lnSpc>
              <a:spcBef>
                <a:spcPts val="1800"/>
              </a:spcBef>
            </a:pPr>
            <a:r>
              <a:rPr lang="pl-PL" sz="1200" dirty="0" smtClean="0">
                <a:solidFill>
                  <a:prstClr val="black"/>
                </a:solidFill>
                <a:latin typeface="Arial" panose="020B0604020202020204" pitchFamily="34" charset="0"/>
                <a:cs typeface="Arial" panose="020B0604020202020204" pitchFamily="34" charset="0"/>
              </a:rPr>
              <a:t>Zaproponuj przebieg i przedstaw schemat blokowy procesu produkcji bioetanolu II generacji. </a:t>
            </a:r>
            <a:endParaRPr lang="pl-PL" sz="1200" dirty="0" smtClean="0">
              <a:solidFill>
                <a:prstClr val="black"/>
              </a:solidFill>
              <a:latin typeface="Arial" panose="020B0604020202020204" pitchFamily="34" charset="0"/>
              <a:cs typeface="Arial" panose="020B0604020202020204" pitchFamily="34" charset="0"/>
            </a:endParaRPr>
          </a:p>
          <a:p>
            <a:pPr algn="just">
              <a:lnSpc>
                <a:spcPct val="200000"/>
              </a:lnSpc>
              <a:spcBef>
                <a:spcPts val="1800"/>
              </a:spcBef>
            </a:pPr>
            <a:r>
              <a:rPr lang="pl-PL" sz="1200" dirty="0" smtClean="0">
                <a:solidFill>
                  <a:prstClr val="black"/>
                </a:solidFill>
                <a:latin typeface="Arial" panose="020B0604020202020204" pitchFamily="34" charset="0"/>
                <a:cs typeface="Arial" panose="020B0604020202020204" pitchFamily="34" charset="0"/>
              </a:rPr>
              <a:t>Zaproponuj </a:t>
            </a:r>
            <a:r>
              <a:rPr lang="pl-PL" sz="1200" dirty="0" smtClean="0">
                <a:solidFill>
                  <a:prstClr val="black"/>
                </a:solidFill>
                <a:latin typeface="Arial" panose="020B0604020202020204" pitchFamily="34" charset="0"/>
                <a:cs typeface="Arial" panose="020B0604020202020204" pitchFamily="34" charset="0"/>
              </a:rPr>
              <a:t>kierunki zagospodarowania dla wszystkich możliwych strumieni produktów wychodzących z instalacji. </a:t>
            </a:r>
            <a:endParaRPr lang="pl-PL" sz="1200" dirty="0" smtClean="0">
              <a:solidFill>
                <a:prstClr val="black"/>
              </a:solidFill>
              <a:latin typeface="Arial" panose="020B0604020202020204" pitchFamily="34" charset="0"/>
              <a:cs typeface="Arial" panose="020B0604020202020204" pitchFamily="34" charset="0"/>
            </a:endParaRPr>
          </a:p>
          <a:p>
            <a:pPr algn="just">
              <a:lnSpc>
                <a:spcPct val="200000"/>
              </a:lnSpc>
              <a:spcBef>
                <a:spcPts val="1800"/>
              </a:spcBef>
            </a:pPr>
            <a:r>
              <a:rPr lang="pl-PL" sz="1200" dirty="0" smtClean="0">
                <a:solidFill>
                  <a:prstClr val="black"/>
                </a:solidFill>
                <a:latin typeface="Arial" panose="020B0604020202020204" pitchFamily="34" charset="0"/>
                <a:cs typeface="Arial" panose="020B0604020202020204" pitchFamily="34" charset="0"/>
              </a:rPr>
              <a:t>Jakie </a:t>
            </a:r>
            <a:r>
              <a:rPr lang="pl-PL" sz="1200" dirty="0" smtClean="0">
                <a:solidFill>
                  <a:prstClr val="black"/>
                </a:solidFill>
                <a:latin typeface="Arial" panose="020B0604020202020204" pitchFamily="34" charset="0"/>
                <a:cs typeface="Arial" panose="020B0604020202020204" pitchFamily="34" charset="0"/>
              </a:rPr>
              <a:t>produkty inne niż bioetanol można otrzymać z biomasy </a:t>
            </a:r>
            <a:r>
              <a:rPr lang="pl-PL" sz="1200" dirty="0" err="1" smtClean="0">
                <a:solidFill>
                  <a:prstClr val="black"/>
                </a:solidFill>
                <a:latin typeface="Arial" panose="020B0604020202020204" pitchFamily="34" charset="0"/>
                <a:cs typeface="Arial" panose="020B0604020202020204" pitchFamily="34" charset="0"/>
              </a:rPr>
              <a:t>lignocelulozowej</a:t>
            </a:r>
            <a:r>
              <a:rPr lang="pl-PL" sz="1200" dirty="0" smtClean="0">
                <a:solidFill>
                  <a:prstClr val="black"/>
                </a:solidFill>
                <a:latin typeface="Arial" panose="020B0604020202020204" pitchFamily="34" charset="0"/>
                <a:cs typeface="Arial" panose="020B0604020202020204" pitchFamily="34" charset="0"/>
              </a:rPr>
              <a:t>? </a:t>
            </a:r>
            <a:endParaRPr lang="pl-PL" sz="1200" dirty="0" smtClean="0">
              <a:solidFill>
                <a:prstClr val="black"/>
              </a:solidFill>
              <a:latin typeface="Arial" panose="020B0604020202020204" pitchFamily="34" charset="0"/>
              <a:cs typeface="Arial" panose="020B0604020202020204" pitchFamily="34" charset="0"/>
            </a:endParaRPr>
          </a:p>
          <a:p>
            <a:pPr algn="just">
              <a:lnSpc>
                <a:spcPct val="200000"/>
              </a:lnSpc>
              <a:spcBef>
                <a:spcPts val="1800"/>
              </a:spcBef>
            </a:pPr>
            <a:r>
              <a:rPr lang="pl-PL" sz="1200" dirty="0" smtClean="0">
                <a:solidFill>
                  <a:prstClr val="black"/>
                </a:solidFill>
                <a:latin typeface="Arial" panose="020B0604020202020204" pitchFamily="34" charset="0"/>
                <a:cs typeface="Arial" panose="020B0604020202020204" pitchFamily="34" charset="0"/>
              </a:rPr>
              <a:t>Wskaż </a:t>
            </a:r>
            <a:r>
              <a:rPr lang="pl-PL" sz="1200" dirty="0" smtClean="0">
                <a:solidFill>
                  <a:prstClr val="black"/>
                </a:solidFill>
                <a:latin typeface="Arial" panose="020B0604020202020204" pitchFamily="34" charset="0"/>
                <a:cs typeface="Arial" panose="020B0604020202020204" pitchFamily="34" charset="0"/>
              </a:rPr>
              <a:t>ścieżki otrzymywania i kierunki zagospodarowywania takich bioproduktów.</a:t>
            </a:r>
          </a:p>
        </p:txBody>
      </p:sp>
    </p:spTree>
    <p:extLst>
      <p:ext uri="{BB962C8B-B14F-4D97-AF65-F5344CB8AC3E}">
        <p14:creationId xmlns:p14="http://schemas.microsoft.com/office/powerpoint/2010/main" val="3267245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ole tekstowe 11"/>
          <p:cNvSpPr txBox="1"/>
          <p:nvPr/>
        </p:nvSpPr>
        <p:spPr>
          <a:xfrm>
            <a:off x="900113" y="667725"/>
            <a:ext cx="5544418" cy="276999"/>
          </a:xfrm>
          <a:prstGeom prst="rect">
            <a:avLst/>
          </a:prstGeom>
          <a:noFill/>
        </p:spPr>
        <p:txBody>
          <a:bodyPr wrap="square" lIns="0" tIns="0" rIns="0" bIns="0" rtlCol="0" anchor="ctr" anchorCtr="0">
            <a:spAutoFit/>
          </a:bodyPr>
          <a:lstStyle/>
          <a:p>
            <a:r>
              <a:rPr lang="pl-PL" b="1" dirty="0" smtClean="0">
                <a:latin typeface="Arial" pitchFamily="34" charset="0"/>
                <a:cs typeface="Arial" pitchFamily="34" charset="0"/>
              </a:rPr>
              <a:t>Informacje techniczne dla kandydata</a:t>
            </a:r>
            <a:endParaRPr lang="pl-PL" b="1" dirty="0">
              <a:latin typeface="Arial" pitchFamily="34" charset="0"/>
              <a:cs typeface="Arial" pitchFamily="34" charset="0"/>
            </a:endParaRPr>
          </a:p>
        </p:txBody>
      </p:sp>
      <p:sp>
        <p:nvSpPr>
          <p:cNvPr id="16" name="pole tekstowe 15"/>
          <p:cNvSpPr txBox="1"/>
          <p:nvPr/>
        </p:nvSpPr>
        <p:spPr>
          <a:xfrm>
            <a:off x="792162" y="4355306"/>
            <a:ext cx="7559675" cy="801886"/>
          </a:xfrm>
          <a:prstGeom prst="rect">
            <a:avLst/>
          </a:prstGeom>
          <a:noFill/>
        </p:spPr>
        <p:txBody>
          <a:bodyPr wrap="square" lIns="0" tIns="0" rIns="0" bIns="0" rtlCol="0">
            <a:spAutoFit/>
          </a:bodyPr>
          <a:lstStyle/>
          <a:p>
            <a:endParaRPr lang="pl-PL" sz="2000" i="1" dirty="0">
              <a:solidFill>
                <a:schemeClr val="tx1">
                  <a:lumMod val="50000"/>
                  <a:lumOff val="50000"/>
                </a:schemeClr>
              </a:solidFill>
            </a:endParaRPr>
          </a:p>
          <a:p>
            <a:pPr marL="457200" indent="-457200">
              <a:lnSpc>
                <a:spcPts val="1900"/>
              </a:lnSpc>
              <a:buFont typeface="+mj-lt"/>
              <a:buAutoNum type="arabicPeriod"/>
              <a:tabLst>
                <a:tab pos="447675" algn="l"/>
                <a:tab pos="628650" algn="l"/>
              </a:tabLst>
            </a:pPr>
            <a:endParaRPr lang="pl-PL" sz="2000" i="1" dirty="0">
              <a:solidFill>
                <a:schemeClr val="bg1">
                  <a:lumMod val="50000"/>
                </a:schemeClr>
              </a:solidFill>
            </a:endParaRPr>
          </a:p>
          <a:p>
            <a:pPr>
              <a:lnSpc>
                <a:spcPts val="1900"/>
              </a:lnSpc>
              <a:tabLst>
                <a:tab pos="447675" algn="l"/>
                <a:tab pos="628650" algn="l"/>
              </a:tabLst>
            </a:pPr>
            <a:endParaRPr lang="pl-PL" sz="2000" i="1" dirty="0"/>
          </a:p>
        </p:txBody>
      </p:sp>
      <p:sp>
        <p:nvSpPr>
          <p:cNvPr id="17" name="Prostokąt 16"/>
          <p:cNvSpPr/>
          <p:nvPr/>
        </p:nvSpPr>
        <p:spPr>
          <a:xfrm>
            <a:off x="900112" y="1700808"/>
            <a:ext cx="7560321" cy="41404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ct val="200000"/>
              </a:lnSpc>
              <a:spcBef>
                <a:spcPts val="1800"/>
              </a:spcBef>
              <a:buFont typeface="Wingdings" panose="05000000000000000000" pitchFamily="2" charset="2"/>
              <a:buChar char="§"/>
            </a:pPr>
            <a:endParaRPr lang="pl-PL" sz="1400" dirty="0" smtClean="0">
              <a:solidFill>
                <a:schemeClr val="tx1">
                  <a:lumMod val="65000"/>
                  <a:lumOff val="35000"/>
                </a:schemeClr>
              </a:solidFill>
              <a:latin typeface="Arial" panose="020B0604020202020204" pitchFamily="34" charset="0"/>
              <a:cs typeface="Arial" panose="020B0604020202020204" pitchFamily="34" charset="0"/>
            </a:endParaRPr>
          </a:p>
          <a:p>
            <a:pPr marL="171450" indent="-171450">
              <a:lnSpc>
                <a:spcPct val="200000"/>
              </a:lnSpc>
              <a:buFont typeface="Wingdings" panose="05000000000000000000" pitchFamily="2" charset="2"/>
              <a:buChar char="§"/>
            </a:pPr>
            <a:r>
              <a:rPr lang="pl-PL" sz="1400" dirty="0" smtClean="0">
                <a:solidFill>
                  <a:schemeClr val="tx1">
                    <a:lumMod val="65000"/>
                    <a:lumOff val="35000"/>
                  </a:schemeClr>
                </a:solidFill>
                <a:latin typeface="Arial" panose="020B0604020202020204" pitchFamily="34" charset="0"/>
                <a:cs typeface="Arial" panose="020B0604020202020204" pitchFamily="34" charset="0"/>
              </a:rPr>
              <a:t>Przygotuj rozwiązanie </a:t>
            </a:r>
            <a:r>
              <a:rPr lang="pl-PL" sz="1400" dirty="0">
                <a:solidFill>
                  <a:schemeClr val="tx1">
                    <a:lumMod val="65000"/>
                    <a:lumOff val="35000"/>
                  </a:schemeClr>
                </a:solidFill>
                <a:latin typeface="Arial" panose="020B0604020202020204" pitchFamily="34" charset="0"/>
                <a:cs typeface="Arial" panose="020B0604020202020204" pitchFamily="34" charset="0"/>
              </a:rPr>
              <a:t>zadania </a:t>
            </a:r>
            <a:r>
              <a:rPr lang="pl-PL" sz="1400" dirty="0" smtClean="0">
                <a:solidFill>
                  <a:schemeClr val="tx1">
                    <a:lumMod val="65000"/>
                    <a:lumOff val="35000"/>
                  </a:schemeClr>
                </a:solidFill>
                <a:latin typeface="Arial" panose="020B0604020202020204" pitchFamily="34" charset="0"/>
                <a:cs typeface="Arial" panose="020B0604020202020204" pitchFamily="34" charset="0"/>
              </a:rPr>
              <a:t>w </a:t>
            </a:r>
            <a:r>
              <a:rPr lang="pl-PL" sz="1400" dirty="0">
                <a:solidFill>
                  <a:schemeClr val="tx1">
                    <a:lumMod val="65000"/>
                    <a:lumOff val="35000"/>
                  </a:schemeClr>
                </a:solidFill>
                <a:latin typeface="Arial" panose="020B0604020202020204" pitchFamily="34" charset="0"/>
                <a:cs typeface="Arial" panose="020B0604020202020204" pitchFamily="34" charset="0"/>
              </a:rPr>
              <a:t>formie </a:t>
            </a:r>
            <a:r>
              <a:rPr lang="pl-PL" sz="1400" dirty="0" smtClean="0">
                <a:solidFill>
                  <a:schemeClr val="tx1">
                    <a:lumMod val="65000"/>
                    <a:lumOff val="35000"/>
                  </a:schemeClr>
                </a:solidFill>
                <a:latin typeface="Arial" panose="020B0604020202020204" pitchFamily="34" charset="0"/>
                <a:cs typeface="Arial" panose="020B0604020202020204" pitchFamily="34" charset="0"/>
              </a:rPr>
              <a:t>pliku .ppt, na maksymalnie 5 slajdach (do 5 MB).</a:t>
            </a:r>
            <a:endParaRPr lang="pl-PL" sz="1400" dirty="0">
              <a:solidFill>
                <a:schemeClr val="tx1">
                  <a:lumMod val="65000"/>
                  <a:lumOff val="35000"/>
                </a:schemeClr>
              </a:solidFill>
              <a:latin typeface="Arial" panose="020B0604020202020204" pitchFamily="34" charset="0"/>
              <a:cs typeface="Arial" panose="020B0604020202020204" pitchFamily="34" charset="0"/>
            </a:endParaRPr>
          </a:p>
          <a:p>
            <a:pPr marL="171450" indent="-171450">
              <a:lnSpc>
                <a:spcPct val="200000"/>
              </a:lnSpc>
              <a:spcBef>
                <a:spcPts val="600"/>
              </a:spcBef>
              <a:buFont typeface="Wingdings" panose="05000000000000000000" pitchFamily="2" charset="2"/>
              <a:buChar char="§"/>
            </a:pPr>
            <a:r>
              <a:rPr lang="pl-PL" sz="1400" dirty="0" smtClean="0">
                <a:solidFill>
                  <a:schemeClr val="tx1">
                    <a:lumMod val="65000"/>
                    <a:lumOff val="35000"/>
                  </a:schemeClr>
                </a:solidFill>
                <a:latin typeface="Arial" panose="020B0604020202020204" pitchFamily="34" charset="0"/>
                <a:cs typeface="Arial" panose="020B0604020202020204" pitchFamily="34" charset="0"/>
              </a:rPr>
              <a:t>W przypadku wątpliwości zapraszamy do kontaktu poprzez skrzynkę e-mail: </a:t>
            </a:r>
            <a:br>
              <a:rPr lang="pl-PL" sz="1400" dirty="0" smtClean="0">
                <a:solidFill>
                  <a:schemeClr val="tx1">
                    <a:lumMod val="65000"/>
                    <a:lumOff val="35000"/>
                  </a:schemeClr>
                </a:solidFill>
                <a:latin typeface="Arial" panose="020B0604020202020204" pitchFamily="34" charset="0"/>
                <a:cs typeface="Arial" panose="020B0604020202020204" pitchFamily="34" charset="0"/>
              </a:rPr>
            </a:br>
            <a:r>
              <a:rPr lang="pl-PL" sz="1400" b="1" dirty="0">
                <a:solidFill>
                  <a:schemeClr val="tx1">
                    <a:lumMod val="65000"/>
                    <a:lumOff val="35000"/>
                  </a:schemeClr>
                </a:solidFill>
                <a:latin typeface="Arial" panose="020B0604020202020204" pitchFamily="34" charset="0"/>
                <a:cs typeface="Arial" panose="020B0604020202020204" pitchFamily="34" charset="0"/>
              </a:rPr>
              <a:t>m</a:t>
            </a:r>
            <a:r>
              <a:rPr lang="pl-PL" sz="1400" b="1" dirty="0" smtClean="0">
                <a:solidFill>
                  <a:schemeClr val="tx1">
                    <a:lumMod val="65000"/>
                    <a:lumOff val="35000"/>
                  </a:schemeClr>
                </a:solidFill>
                <a:latin typeface="Arial" panose="020B0604020202020204" pitchFamily="34" charset="0"/>
                <a:cs typeface="Arial" panose="020B0604020202020204" pitchFamily="34" charset="0"/>
              </a:rPr>
              <a:t>aciej.krawiec@orlen.pl</a:t>
            </a:r>
            <a:endParaRPr lang="pl-PL" sz="1400" dirty="0" smtClean="0">
              <a:solidFill>
                <a:schemeClr val="tx1">
                  <a:lumMod val="65000"/>
                  <a:lumOff val="35000"/>
                </a:schemeClr>
              </a:solidFill>
              <a:latin typeface="Arial" panose="020B0604020202020204" pitchFamily="34" charset="0"/>
              <a:cs typeface="Arial" panose="020B0604020202020204" pitchFamily="34" charset="0"/>
            </a:endParaRPr>
          </a:p>
          <a:p>
            <a:pPr marL="171450" indent="-171450">
              <a:lnSpc>
                <a:spcPct val="200000"/>
              </a:lnSpc>
              <a:spcBef>
                <a:spcPts val="600"/>
              </a:spcBef>
              <a:buFont typeface="Wingdings" panose="05000000000000000000" pitchFamily="2" charset="2"/>
              <a:buChar char="§"/>
            </a:pPr>
            <a:r>
              <a:rPr lang="pl-PL" sz="1400" dirty="0">
                <a:solidFill>
                  <a:schemeClr val="tx1">
                    <a:lumMod val="65000"/>
                    <a:lumOff val="35000"/>
                  </a:schemeClr>
                </a:solidFill>
                <a:latin typeface="Arial" panose="020B0604020202020204" pitchFamily="34" charset="0"/>
                <a:cs typeface="Arial" panose="020B0604020202020204" pitchFamily="34" charset="0"/>
              </a:rPr>
              <a:t>Autorów najlepszych rozwiązań zaprosimy do zaprezentowania materiału podczas rozmowy rekrutacyjnej. </a:t>
            </a:r>
            <a:r>
              <a:rPr lang="pl-PL" sz="1400" b="1" dirty="0">
                <a:solidFill>
                  <a:schemeClr val="tx1">
                    <a:lumMod val="65000"/>
                    <a:lumOff val="35000"/>
                  </a:schemeClr>
                </a:solidFill>
                <a:latin typeface="Arial" panose="020B0604020202020204" pitchFamily="34" charset="0"/>
                <a:cs typeface="Arial" panose="020B0604020202020204" pitchFamily="34" charset="0"/>
              </a:rPr>
              <a:t>Do zobaczenia</a:t>
            </a:r>
            <a:r>
              <a:rPr lang="pl-PL" sz="1400" b="1" dirty="0" smtClean="0">
                <a:solidFill>
                  <a:schemeClr val="tx1">
                    <a:lumMod val="65000"/>
                    <a:lumOff val="35000"/>
                  </a:schemeClr>
                </a:solidFill>
                <a:latin typeface="Arial" panose="020B0604020202020204" pitchFamily="34" charset="0"/>
                <a:cs typeface="Arial" panose="020B0604020202020204" pitchFamily="34" charset="0"/>
              </a:rPr>
              <a:t>! </a:t>
            </a:r>
            <a:endParaRPr lang="pl-PL" sz="1400" dirty="0">
              <a:solidFill>
                <a:schemeClr val="tx1">
                  <a:lumMod val="65000"/>
                  <a:lumOff val="35000"/>
                </a:schemeClr>
              </a:solidFill>
              <a:latin typeface="Arial" panose="020B0604020202020204" pitchFamily="34" charset="0"/>
              <a:cs typeface="Arial" panose="020B0604020202020204" pitchFamily="34" charset="0"/>
            </a:endParaRPr>
          </a:p>
          <a:p>
            <a:pPr>
              <a:lnSpc>
                <a:spcPct val="200000"/>
              </a:lnSpc>
              <a:spcBef>
                <a:spcPts val="600"/>
              </a:spcBef>
            </a:pPr>
            <a:endParaRPr lang="pl-PL" sz="1400" b="1" dirty="0">
              <a:solidFill>
                <a:schemeClr val="tx1">
                  <a:lumMod val="65000"/>
                  <a:lumOff val="35000"/>
                </a:schemeClr>
              </a:solidFill>
              <a:latin typeface="Arial" panose="020B0604020202020204" pitchFamily="34" charset="0"/>
              <a:cs typeface="Arial" panose="020B0604020202020204" pitchFamily="34" charset="0"/>
            </a:endParaRPr>
          </a:p>
        </p:txBody>
      </p:sp>
      <p:grpSp>
        <p:nvGrpSpPr>
          <p:cNvPr id="18" name="Grupa 17"/>
          <p:cNvGrpSpPr/>
          <p:nvPr/>
        </p:nvGrpSpPr>
        <p:grpSpPr>
          <a:xfrm>
            <a:off x="900113" y="1700808"/>
            <a:ext cx="7560320" cy="54006"/>
            <a:chOff x="1331913" y="4797160"/>
            <a:chExt cx="7559675" cy="72000"/>
          </a:xfrm>
        </p:grpSpPr>
        <p:cxnSp>
          <p:nvCxnSpPr>
            <p:cNvPr id="19" name="Łącznik prosty 18"/>
            <p:cNvCxnSpPr/>
            <p:nvPr/>
          </p:nvCxnSpPr>
          <p:spPr>
            <a:xfrm>
              <a:off x="1331913" y="4797160"/>
              <a:ext cx="7559675" cy="0"/>
            </a:xfrm>
            <a:prstGeom prst="line">
              <a:avLst/>
            </a:prstGeom>
            <a:ln w="19050">
              <a:solidFill>
                <a:srgbClr val="DD1E04"/>
              </a:solidFill>
            </a:ln>
          </p:spPr>
          <p:style>
            <a:lnRef idx="1">
              <a:schemeClr val="accent1"/>
            </a:lnRef>
            <a:fillRef idx="0">
              <a:schemeClr val="accent1"/>
            </a:fillRef>
            <a:effectRef idx="0">
              <a:schemeClr val="accent1"/>
            </a:effectRef>
            <a:fontRef idx="minor">
              <a:schemeClr val="tx1"/>
            </a:fontRef>
          </p:style>
        </p:cxnSp>
        <p:sp>
          <p:nvSpPr>
            <p:cNvPr id="20" name="Prostokąt 19"/>
            <p:cNvSpPr/>
            <p:nvPr/>
          </p:nvSpPr>
          <p:spPr>
            <a:xfrm flipV="1">
              <a:off x="1331913" y="4797160"/>
              <a:ext cx="1223863" cy="72000"/>
            </a:xfrm>
            <a:prstGeom prst="rect">
              <a:avLst/>
            </a:prstGeom>
            <a:solidFill>
              <a:srgbClr val="DD1E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grpSp>
        <p:nvGrpSpPr>
          <p:cNvPr id="21" name="Grupa 20"/>
          <p:cNvGrpSpPr/>
          <p:nvPr/>
        </p:nvGrpSpPr>
        <p:grpSpPr>
          <a:xfrm>
            <a:off x="900112" y="5733256"/>
            <a:ext cx="7560321" cy="71172"/>
            <a:chOff x="396701" y="5877272"/>
            <a:chExt cx="7559675" cy="72000"/>
          </a:xfrm>
        </p:grpSpPr>
        <p:cxnSp>
          <p:nvCxnSpPr>
            <p:cNvPr id="22" name="Łącznik prosty 21"/>
            <p:cNvCxnSpPr/>
            <p:nvPr/>
          </p:nvCxnSpPr>
          <p:spPr>
            <a:xfrm>
              <a:off x="396701" y="5948436"/>
              <a:ext cx="7559675" cy="0"/>
            </a:xfrm>
            <a:prstGeom prst="line">
              <a:avLst/>
            </a:prstGeom>
            <a:ln w="19050">
              <a:solidFill>
                <a:srgbClr val="DD1E04"/>
              </a:solidFill>
            </a:ln>
          </p:spPr>
          <p:style>
            <a:lnRef idx="1">
              <a:schemeClr val="accent1"/>
            </a:lnRef>
            <a:fillRef idx="0">
              <a:schemeClr val="accent1"/>
            </a:fillRef>
            <a:effectRef idx="0">
              <a:schemeClr val="accent1"/>
            </a:effectRef>
            <a:fontRef idx="minor">
              <a:schemeClr val="tx1"/>
            </a:fontRef>
          </p:style>
        </p:cxnSp>
        <p:sp>
          <p:nvSpPr>
            <p:cNvPr id="23" name="Prostokąt 22"/>
            <p:cNvSpPr/>
            <p:nvPr/>
          </p:nvSpPr>
          <p:spPr>
            <a:xfrm flipV="1">
              <a:off x="6732513" y="5877272"/>
              <a:ext cx="1223863" cy="72000"/>
            </a:xfrm>
            <a:prstGeom prst="rect">
              <a:avLst/>
            </a:prstGeom>
            <a:solidFill>
              <a:srgbClr val="DD1E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grpSp>
        <p:nvGrpSpPr>
          <p:cNvPr id="24" name="Grupa 23"/>
          <p:cNvGrpSpPr/>
          <p:nvPr/>
        </p:nvGrpSpPr>
        <p:grpSpPr>
          <a:xfrm>
            <a:off x="6844170" y="325687"/>
            <a:ext cx="1688271" cy="684076"/>
            <a:chOff x="4659767" y="325687"/>
            <a:chExt cx="1688271" cy="684076"/>
          </a:xfrm>
        </p:grpSpPr>
        <p:sp>
          <p:nvSpPr>
            <p:cNvPr id="25" name="Prostokąt 24"/>
            <p:cNvSpPr/>
            <p:nvPr/>
          </p:nvSpPr>
          <p:spPr>
            <a:xfrm>
              <a:off x="5147824" y="325687"/>
              <a:ext cx="1200214" cy="6840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6" name="Obraz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767" y="488166"/>
              <a:ext cx="1656184" cy="420554"/>
            </a:xfrm>
            <a:prstGeom prst="rect">
              <a:avLst/>
            </a:prstGeom>
          </p:spPr>
        </p:pic>
      </p:grpSp>
    </p:spTree>
    <p:extLst>
      <p:ext uri="{BB962C8B-B14F-4D97-AF65-F5344CB8AC3E}">
        <p14:creationId xmlns:p14="http://schemas.microsoft.com/office/powerpoint/2010/main" val="373260830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67012FB7FA90E42B4F99F07E0E35106" ma:contentTypeVersion="1" ma:contentTypeDescription="Utwórz nowy dokument." ma:contentTypeScope="" ma:versionID="909770d52b169009324bfe1081a88708">
  <xsd:schema xmlns:xsd="http://www.w3.org/2001/XMLSchema" xmlns:xs="http://www.w3.org/2001/XMLSchema" xmlns:p="http://schemas.microsoft.com/office/2006/metadata/properties" xmlns:ns1="http://schemas.microsoft.com/sharepoint/v3" targetNamespace="http://schemas.microsoft.com/office/2006/metadata/properties" ma:root="true" ma:fieldsID="817573e9cebe49395029ccb7cb73925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Planowana data rozpoczęcia" ma:description="" ma:hidden="true" ma:internalName="PublishingStartDate">
      <xsd:simpleType>
        <xsd:restriction base="dms:Unknown"/>
      </xsd:simpleType>
    </xsd:element>
    <xsd:element name="PublishingExpirationDate" ma:index="9" nillable="true" ma:displayName="Planowana data zakończenia"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68ADD5AF-5BC0-4730-AF18-840BD7E99E3F}"/>
</file>

<file path=customXml/itemProps2.xml><?xml version="1.0" encoding="utf-8"?>
<ds:datastoreItem xmlns:ds="http://schemas.openxmlformats.org/officeDocument/2006/customXml" ds:itemID="{8A769D86-6C9F-4CE5-A25E-D9FE6D82BC39}"/>
</file>

<file path=customXml/itemProps3.xml><?xml version="1.0" encoding="utf-8"?>
<ds:datastoreItem xmlns:ds="http://schemas.openxmlformats.org/officeDocument/2006/customXml" ds:itemID="{BDF47F0D-7206-4685-9858-D50FEFE7C5C4}"/>
</file>

<file path=docProps/app.xml><?xml version="1.0" encoding="utf-8"?>
<Properties xmlns="http://schemas.openxmlformats.org/officeDocument/2006/extended-properties" xmlns:vt="http://schemas.openxmlformats.org/officeDocument/2006/docPropsVTypes">
  <Template>blank</Template>
  <TotalTime>3802</TotalTime>
  <Words>413</Words>
  <Application>Microsoft Office PowerPoint</Application>
  <PresentationFormat>Pokaz na ekranie (4:3)</PresentationFormat>
  <Paragraphs>31</Paragraphs>
  <Slides>5</Slides>
  <Notes>2</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5</vt:i4>
      </vt:variant>
    </vt:vector>
  </HeadingPairs>
  <TitlesOfParts>
    <vt:vector size="9" baseType="lpstr">
      <vt:lpstr>Arial</vt:lpstr>
      <vt:lpstr>Calibri</vt:lpstr>
      <vt:lpstr>Wingdings</vt:lpstr>
      <vt:lpstr>Blank</vt:lpstr>
      <vt:lpstr>Prezentacja programu PowerPoint</vt:lpstr>
      <vt:lpstr>Prezentacja programu PowerPoint</vt:lpstr>
      <vt:lpstr>Prezentacja programu PowerPoint</vt:lpstr>
      <vt:lpstr>Prezentacja programu PowerPoint</vt:lpstr>
      <vt:lpstr>Prezentacja programu PowerPoint</vt:lpstr>
    </vt:vector>
  </TitlesOfParts>
  <Company>PKN ORLEN 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6_Case study_Technologia_i_Rozwój_Jedlicze</dc:title>
  <dc:creator>Anna Zarzycka</dc:creator>
  <cp:lastModifiedBy>Olesch Małgorzata (OPD)</cp:lastModifiedBy>
  <cp:revision>106</cp:revision>
  <cp:lastPrinted>2018-03-15T12:55:12Z</cp:lastPrinted>
  <dcterms:created xsi:type="dcterms:W3CDTF">2018-02-26T18:22:38Z</dcterms:created>
  <dcterms:modified xsi:type="dcterms:W3CDTF">2022-03-14T13:32:09Z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0x010100A67012FB7FA90E42B4F99F07E0E35106</vt:lpwstr>
  </property>
</Properties>
</file>