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300" r:id="rId2"/>
    <p:sldId id="304" r:id="rId3"/>
    <p:sldId id="305" r:id="rId4"/>
    <p:sldId id="308" r:id="rId5"/>
    <p:sldId id="307" r:id="rId6"/>
  </p:sldIdLst>
  <p:sldSz cx="9144000" cy="6858000" type="screen4x3"/>
  <p:notesSz cx="6808788" cy="9940925"/>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ORLEN Południe" id="{BCD65DDA-0AE6-4866-8D64-D8F06425CD65}">
          <p14:sldIdLst>
            <p14:sldId id="300"/>
            <p14:sldId id="304"/>
            <p14:sldId id="305"/>
            <p14:sldId id="308"/>
            <p14:sldId id="307"/>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691" autoAdjust="0"/>
    <p:restoredTop sz="94660"/>
  </p:normalViewPr>
  <p:slideViewPr>
    <p:cSldViewPr>
      <p:cViewPr varScale="1">
        <p:scale>
          <a:sx n="128" d="100"/>
          <a:sy n="128" d="100"/>
        </p:scale>
        <p:origin x="1278" y="11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13" Type="http://schemas.openxmlformats.org/officeDocument/2006/relationships/customXml" Target="../customXml/item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customXml" Target="../customXml/item3.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 Id="rId14" Type="http://schemas.openxmlformats.org/officeDocument/2006/relationships/customXml" Target="../customXml/item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sz="quarter" idx="1"/>
          </p:nvPr>
        </p:nvSpPr>
        <p:spPr>
          <a:xfrm>
            <a:off x="3856737" y="0"/>
            <a:ext cx="2950475" cy="497046"/>
          </a:xfrm>
          <a:prstGeom prst="rect">
            <a:avLst/>
          </a:prstGeom>
        </p:spPr>
        <p:txBody>
          <a:bodyPr vert="horz" lIns="91440" tIns="45720" rIns="91440" bIns="45720" rtlCol="0"/>
          <a:lstStyle>
            <a:lvl1pPr algn="r">
              <a:defRPr sz="1200"/>
            </a:lvl1pPr>
          </a:lstStyle>
          <a:p>
            <a:fld id="{32777C1A-6114-47BB-BD72-F67DAF6B9AB8}" type="datetimeFigureOut">
              <a:rPr lang="pl-PL" smtClean="0"/>
              <a:t>2022-03-14</a:t>
            </a:fld>
            <a:endParaRPr lang="pl-PL"/>
          </a:p>
        </p:txBody>
      </p:sp>
      <p:sp>
        <p:nvSpPr>
          <p:cNvPr id="4" name="Symbol zastępczy stopki 3"/>
          <p:cNvSpPr>
            <a:spLocks noGrp="1"/>
          </p:cNvSpPr>
          <p:nvPr>
            <p:ph type="ftr" sz="quarter" idx="2"/>
          </p:nvPr>
        </p:nvSpPr>
        <p:spPr>
          <a:xfrm>
            <a:off x="0" y="9442154"/>
            <a:ext cx="2950475" cy="497046"/>
          </a:xfrm>
          <a:prstGeom prst="rect">
            <a:avLst/>
          </a:prstGeom>
        </p:spPr>
        <p:txBody>
          <a:bodyPr vert="horz" lIns="91440" tIns="45720" rIns="91440" bIns="45720" rtlCol="0" anchor="b"/>
          <a:lstStyle>
            <a:lvl1pPr algn="l">
              <a:defRPr sz="1200"/>
            </a:lvl1pPr>
          </a:lstStyle>
          <a:p>
            <a:endParaRPr lang="pl-PL"/>
          </a:p>
        </p:txBody>
      </p:sp>
      <p:sp>
        <p:nvSpPr>
          <p:cNvPr id="5" name="Symbol zastępczy numeru slajdu 4"/>
          <p:cNvSpPr>
            <a:spLocks noGrp="1"/>
          </p:cNvSpPr>
          <p:nvPr>
            <p:ph type="sldNum" sz="quarter" idx="3"/>
          </p:nvPr>
        </p:nvSpPr>
        <p:spPr>
          <a:xfrm>
            <a:off x="3856737" y="9442154"/>
            <a:ext cx="2950475" cy="497046"/>
          </a:xfrm>
          <a:prstGeom prst="rect">
            <a:avLst/>
          </a:prstGeom>
        </p:spPr>
        <p:txBody>
          <a:bodyPr vert="horz" lIns="91440" tIns="45720" rIns="91440" bIns="45720" rtlCol="0" anchor="b"/>
          <a:lstStyle>
            <a:lvl1pPr algn="r">
              <a:defRPr sz="1200"/>
            </a:lvl1pPr>
          </a:lstStyle>
          <a:p>
            <a:fld id="{C222FE93-CD1F-43A9-B7A2-7A4D5B569D9A}" type="slidenum">
              <a:rPr lang="pl-PL" smtClean="0"/>
              <a:t>‹#›</a:t>
            </a:fld>
            <a:endParaRPr lang="pl-PL"/>
          </a:p>
        </p:txBody>
      </p:sp>
    </p:spTree>
    <p:extLst>
      <p:ext uri="{BB962C8B-B14F-4D97-AF65-F5344CB8AC3E}">
        <p14:creationId xmlns:p14="http://schemas.microsoft.com/office/powerpoint/2010/main" val="24870646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50475" cy="497046"/>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56737" y="0"/>
            <a:ext cx="2950475" cy="497046"/>
          </a:xfrm>
          <a:prstGeom prst="rect">
            <a:avLst/>
          </a:prstGeom>
        </p:spPr>
        <p:txBody>
          <a:bodyPr vert="horz" lIns="91440" tIns="45720" rIns="91440" bIns="45720" rtlCol="0"/>
          <a:lstStyle>
            <a:lvl1pPr algn="r">
              <a:defRPr sz="1200"/>
            </a:lvl1pPr>
          </a:lstStyle>
          <a:p>
            <a:fld id="{604845ED-0E75-4BCA-B729-9009499B56C0}" type="datetimeFigureOut">
              <a:rPr lang="pl-PL" smtClean="0"/>
              <a:t>2022-03-14</a:t>
            </a:fld>
            <a:endParaRPr lang="pl-PL"/>
          </a:p>
        </p:txBody>
      </p:sp>
      <p:sp>
        <p:nvSpPr>
          <p:cNvPr id="4" name="Symbol zastępczy obrazu slajdu 3"/>
          <p:cNvSpPr>
            <a:spLocks noGrp="1" noRot="1" noChangeAspect="1"/>
          </p:cNvSpPr>
          <p:nvPr>
            <p:ph type="sldImg" idx="2"/>
          </p:nvPr>
        </p:nvSpPr>
        <p:spPr>
          <a:xfrm>
            <a:off x="920750" y="746125"/>
            <a:ext cx="4967288" cy="372745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0879" y="4721940"/>
            <a:ext cx="5447030" cy="4473416"/>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a:defRPr sz="1200"/>
            </a:lvl1pPr>
          </a:lstStyle>
          <a:p>
            <a:fld id="{8D933766-3D28-4FDC-A2FD-C603D0B7297B}" type="slidenum">
              <a:rPr lang="pl-PL" smtClean="0"/>
              <a:t>‹#›</a:t>
            </a:fld>
            <a:endParaRPr lang="pl-PL"/>
          </a:p>
        </p:txBody>
      </p:sp>
    </p:spTree>
    <p:extLst>
      <p:ext uri="{BB962C8B-B14F-4D97-AF65-F5344CB8AC3E}">
        <p14:creationId xmlns:p14="http://schemas.microsoft.com/office/powerpoint/2010/main" val="1629771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a:xfrm>
            <a:off x="920750" y="746125"/>
            <a:ext cx="4967288" cy="3727450"/>
          </a:xfrm>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C557930E-BBCC-4838-A741-581A212E38BD}" type="slidenum">
              <a:rPr lang="pl-PL" smtClean="0">
                <a:solidFill>
                  <a:prstClr val="black"/>
                </a:solidFill>
              </a:rPr>
              <a:pPr/>
              <a:t>1</a:t>
            </a:fld>
            <a:endParaRPr lang="pl-PL">
              <a:solidFill>
                <a:prstClr val="black"/>
              </a:solidFill>
            </a:endParaRPr>
          </a:p>
        </p:txBody>
      </p:sp>
    </p:spTree>
    <p:extLst>
      <p:ext uri="{BB962C8B-B14F-4D97-AF65-F5344CB8AC3E}">
        <p14:creationId xmlns:p14="http://schemas.microsoft.com/office/powerpoint/2010/main" val="14850349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normAutofit/>
          </a:bodyPr>
          <a:lstStyle/>
          <a:p>
            <a:endParaRPr lang="pl-PL" dirty="0"/>
          </a:p>
        </p:txBody>
      </p:sp>
      <p:sp>
        <p:nvSpPr>
          <p:cNvPr id="4" name="Symbol zastępczy numeru slajdu 3"/>
          <p:cNvSpPr>
            <a:spLocks noGrp="1"/>
          </p:cNvSpPr>
          <p:nvPr>
            <p:ph type="sldNum" sz="quarter" idx="10"/>
          </p:nvPr>
        </p:nvSpPr>
        <p:spPr/>
        <p:txBody>
          <a:bodyPr/>
          <a:lstStyle/>
          <a:p>
            <a:fld id="{C557930E-BBCC-4838-A741-581A212E38BD}" type="slidenum">
              <a:rPr lang="pl-PL" smtClean="0">
                <a:solidFill>
                  <a:prstClr val="black"/>
                </a:solidFill>
              </a:rPr>
              <a:pPr/>
              <a:t>2</a:t>
            </a:fld>
            <a:endParaRPr lang="pl-PL">
              <a:solidFill>
                <a:prstClr val="black"/>
              </a:solidFill>
            </a:endParaRPr>
          </a:p>
        </p:txBody>
      </p:sp>
    </p:spTree>
    <p:extLst>
      <p:ext uri="{BB962C8B-B14F-4D97-AF65-F5344CB8AC3E}">
        <p14:creationId xmlns:p14="http://schemas.microsoft.com/office/powerpoint/2010/main" val="3181869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2" name="Tytuł 1"/>
          <p:cNvSpPr>
            <a:spLocks noGrp="1"/>
          </p:cNvSpPr>
          <p:nvPr>
            <p:ph type="ctrTitle"/>
          </p:nvPr>
        </p:nvSpPr>
        <p:spPr>
          <a:xfrm>
            <a:off x="685800" y="2130425"/>
            <a:ext cx="7772400" cy="1470025"/>
          </a:xfrm>
        </p:spPr>
        <p:txBody>
          <a:bodyPr/>
          <a:lstStyle/>
          <a:p>
            <a:r>
              <a:rPr lang="pl-PL" smtClean="0"/>
              <a:t>Kliknij, aby edytować styl</a:t>
            </a:r>
            <a:endParaRPr lang="pl-PL"/>
          </a:p>
        </p:txBody>
      </p:sp>
      <p:sp>
        <p:nvSpPr>
          <p:cNvPr id="3" name="Podtytu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pl-PL"/>
          </a:p>
        </p:txBody>
      </p:sp>
      <p:sp>
        <p:nvSpPr>
          <p:cNvPr id="4" name="Symbol zastępczy daty 3"/>
          <p:cNvSpPr>
            <a:spLocks noGrp="1"/>
          </p:cNvSpPr>
          <p:nvPr>
            <p:ph type="dt" sz="half" idx="10"/>
          </p:nvPr>
        </p:nvSpPr>
        <p:spPr/>
        <p:txBody>
          <a:bodyPr/>
          <a:lstStyle/>
          <a:p>
            <a:fld id="{C0D84686-ED77-4872-80A2-01C8F687E353}" type="datetimeFigureOut">
              <a:rPr lang="pl-PL" smtClean="0"/>
              <a:t>2022-03-14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13610683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tytułu pionowego 2"/>
          <p:cNvSpPr>
            <a:spLocks noGrp="1"/>
          </p:cNvSpPr>
          <p:nvPr>
            <p:ph type="body" orient="vert" idx="1"/>
          </p:nvPr>
        </p:nvSpPr>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0D84686-ED77-4872-80A2-01C8F687E353}" type="datetimeFigureOut">
              <a:rPr lang="pl-PL" smtClean="0"/>
              <a:t>2022-03-14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6245487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6629400" y="274638"/>
            <a:ext cx="2057400" cy="5851525"/>
          </a:xfrm>
        </p:spPr>
        <p:txBody>
          <a:bodyPr vert="eaVert"/>
          <a:lstStyle/>
          <a:p>
            <a:r>
              <a:rPr lang="pl-PL" smtClean="0"/>
              <a:t>Kliknij, aby edytować styl</a:t>
            </a:r>
            <a:endParaRPr lang="pl-PL"/>
          </a:p>
        </p:txBody>
      </p:sp>
      <p:sp>
        <p:nvSpPr>
          <p:cNvPr id="3" name="Symbol zastępczy tytułu pionowego 2"/>
          <p:cNvSpPr>
            <a:spLocks noGrp="1"/>
          </p:cNvSpPr>
          <p:nvPr>
            <p:ph type="body" orient="vert" idx="1"/>
          </p:nvPr>
        </p:nvSpPr>
        <p:spPr>
          <a:xfrm>
            <a:off x="457200" y="274638"/>
            <a:ext cx="6019800" cy="5851525"/>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0D84686-ED77-4872-80A2-01C8F687E353}" type="datetimeFigureOut">
              <a:rPr lang="pl-PL" smtClean="0"/>
              <a:t>2022-03-14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138683688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Strona tekstowa">
    <p:spTree>
      <p:nvGrpSpPr>
        <p:cNvPr id="1" name=""/>
        <p:cNvGrpSpPr/>
        <p:nvPr/>
      </p:nvGrpSpPr>
      <p:grpSpPr>
        <a:xfrm>
          <a:off x="0" y="0"/>
          <a:ext cx="0" cy="0"/>
          <a:chOff x="0" y="0"/>
          <a:chExt cx="0" cy="0"/>
        </a:xfrm>
      </p:grpSpPr>
      <p:sp>
        <p:nvSpPr>
          <p:cNvPr id="8" name="Prostokąt 7"/>
          <p:cNvSpPr/>
          <p:nvPr userDrawn="1"/>
        </p:nvSpPr>
        <p:spPr>
          <a:xfrm>
            <a:off x="7982869" y="6408068"/>
            <a:ext cx="1161131" cy="449932"/>
          </a:xfrm>
          <a:prstGeom prst="rect">
            <a:avLst/>
          </a:prstGeom>
          <a:solidFill>
            <a:srgbClr val="AEAFA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sp>
        <p:nvSpPr>
          <p:cNvPr id="9" name="pole tekstowe 8"/>
          <p:cNvSpPr txBox="1"/>
          <p:nvPr userDrawn="1"/>
        </p:nvSpPr>
        <p:spPr>
          <a:xfrm>
            <a:off x="7982869" y="6510536"/>
            <a:ext cx="476919" cy="230832"/>
          </a:xfrm>
          <a:prstGeom prst="rect">
            <a:avLst/>
          </a:prstGeom>
          <a:noFill/>
        </p:spPr>
        <p:txBody>
          <a:bodyPr wrap="square" lIns="0" tIns="0" rIns="0" bIns="0" rtlCol="0" anchor="t" anchorCtr="0">
            <a:spAutoFit/>
          </a:bodyPr>
          <a:lstStyle/>
          <a:p>
            <a:pPr algn="ctr"/>
            <a:fld id="{3D53E20D-40C3-4830-9C95-B7490D68330A}" type="slidenum">
              <a:rPr lang="pl-PL" sz="1500" smtClean="0">
                <a:solidFill>
                  <a:schemeClr val="bg1"/>
                </a:solidFill>
              </a:rPr>
              <a:pPr algn="ctr"/>
              <a:t>‹#›</a:t>
            </a:fld>
            <a:endParaRPr lang="pl-PL" sz="1500" dirty="0">
              <a:solidFill>
                <a:schemeClr val="bg1"/>
              </a:solidFill>
            </a:endParaRPr>
          </a:p>
        </p:txBody>
      </p:sp>
      <p:cxnSp>
        <p:nvCxnSpPr>
          <p:cNvPr id="10" name="Łącznik prosty 9"/>
          <p:cNvCxnSpPr/>
          <p:nvPr userDrawn="1"/>
        </p:nvCxnSpPr>
        <p:spPr>
          <a:xfrm flipV="1">
            <a:off x="0" y="1052513"/>
            <a:ext cx="8459788" cy="794"/>
          </a:xfrm>
          <a:prstGeom prst="line">
            <a:avLst/>
          </a:prstGeom>
          <a:ln w="28575">
            <a:solidFill>
              <a:srgbClr val="DD1E04"/>
            </a:solidFill>
          </a:ln>
        </p:spPr>
        <p:style>
          <a:lnRef idx="1">
            <a:schemeClr val="accent1"/>
          </a:lnRef>
          <a:fillRef idx="0">
            <a:schemeClr val="accent1"/>
          </a:fillRef>
          <a:effectRef idx="0">
            <a:schemeClr val="accent1"/>
          </a:effectRef>
          <a:fontRef idx="minor">
            <a:schemeClr val="tx1"/>
          </a:fontRef>
        </p:style>
      </p:cxnSp>
      <p:sp>
        <p:nvSpPr>
          <p:cNvPr id="11" name="Prostokąt 10"/>
          <p:cNvSpPr/>
          <p:nvPr userDrawn="1"/>
        </p:nvSpPr>
        <p:spPr>
          <a:xfrm flipV="1">
            <a:off x="0" y="1053307"/>
            <a:ext cx="899592" cy="242218"/>
          </a:xfrm>
          <a:prstGeom prst="rect">
            <a:avLst/>
          </a:prstGeom>
          <a:solidFill>
            <a:srgbClr val="DD1E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7" name="Obraz 6" descr="!_Logo.pn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735696" y="280800"/>
            <a:ext cx="719329" cy="719329"/>
          </a:xfrm>
          <a:prstGeom prst="rect">
            <a:avLst/>
          </a:prstGeom>
        </p:spPr>
      </p:pic>
    </p:spTree>
    <p:extLst>
      <p:ext uri="{BB962C8B-B14F-4D97-AF65-F5344CB8AC3E}">
        <p14:creationId xmlns:p14="http://schemas.microsoft.com/office/powerpoint/2010/main" val="3097956485"/>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Slajd tytułowy">
    <p:spTree>
      <p:nvGrpSpPr>
        <p:cNvPr id="1" name=""/>
        <p:cNvGrpSpPr/>
        <p:nvPr/>
      </p:nvGrpSpPr>
      <p:grpSpPr>
        <a:xfrm>
          <a:off x="0" y="0"/>
          <a:ext cx="0" cy="0"/>
          <a:chOff x="0" y="0"/>
          <a:chExt cx="0" cy="0"/>
        </a:xfrm>
      </p:grpSpPr>
      <p:grpSp>
        <p:nvGrpSpPr>
          <p:cNvPr id="5" name="Grupa 8"/>
          <p:cNvGrpSpPr/>
          <p:nvPr userDrawn="1"/>
        </p:nvGrpSpPr>
        <p:grpSpPr>
          <a:xfrm flipH="1" flipV="1">
            <a:off x="-14433" y="4076702"/>
            <a:ext cx="9143623" cy="72000"/>
            <a:chOff x="-1187247" y="5877272"/>
            <a:chExt cx="9143623" cy="72000"/>
          </a:xfrm>
        </p:grpSpPr>
        <p:cxnSp>
          <p:nvCxnSpPr>
            <p:cNvPr id="6" name="Łącznik prosty 10"/>
            <p:cNvCxnSpPr/>
            <p:nvPr/>
          </p:nvCxnSpPr>
          <p:spPr>
            <a:xfrm flipV="1">
              <a:off x="-1187247" y="5948436"/>
              <a:ext cx="9143622" cy="0"/>
            </a:xfrm>
            <a:prstGeom prst="line">
              <a:avLst/>
            </a:prstGeom>
            <a:ln w="19050">
              <a:solidFill>
                <a:srgbClr val="DD1E04"/>
              </a:solidFill>
            </a:ln>
          </p:spPr>
          <p:style>
            <a:lnRef idx="1">
              <a:schemeClr val="accent1"/>
            </a:lnRef>
            <a:fillRef idx="0">
              <a:schemeClr val="accent1"/>
            </a:fillRef>
            <a:effectRef idx="0">
              <a:schemeClr val="accent1"/>
            </a:effectRef>
            <a:fontRef idx="minor">
              <a:schemeClr val="tx1"/>
            </a:fontRef>
          </p:style>
        </p:cxnSp>
        <p:sp>
          <p:nvSpPr>
            <p:cNvPr id="7" name="Prostokąt 6"/>
            <p:cNvSpPr/>
            <p:nvPr/>
          </p:nvSpPr>
          <p:spPr>
            <a:xfrm flipV="1">
              <a:off x="6732513" y="5877272"/>
              <a:ext cx="1223863" cy="72000"/>
            </a:xfrm>
            <a:prstGeom prst="rect">
              <a:avLst/>
            </a:prstGeom>
            <a:solidFill>
              <a:srgbClr val="DD1E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solidFill>
                  <a:prstClr val="white"/>
                </a:solidFill>
              </a:endParaRPr>
            </a:p>
          </p:txBody>
        </p:sp>
      </p:grpSp>
    </p:spTree>
    <p:extLst>
      <p:ext uri="{BB962C8B-B14F-4D97-AF65-F5344CB8AC3E}">
        <p14:creationId xmlns:p14="http://schemas.microsoft.com/office/powerpoint/2010/main" val="2971846745"/>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10"/>
          </p:nvPr>
        </p:nvSpPr>
        <p:spPr/>
        <p:txBody>
          <a:bodyPr/>
          <a:lstStyle/>
          <a:p>
            <a:fld id="{C0D84686-ED77-4872-80A2-01C8F687E353}" type="datetimeFigureOut">
              <a:rPr lang="pl-PL" smtClean="0"/>
              <a:t>2022-03-14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840255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ytuł 1"/>
          <p:cNvSpPr>
            <a:spLocks noGrp="1"/>
          </p:cNvSpPr>
          <p:nvPr>
            <p:ph type="title"/>
          </p:nvPr>
        </p:nvSpPr>
        <p:spPr>
          <a:xfrm>
            <a:off x="722313" y="4406900"/>
            <a:ext cx="7772400" cy="1362075"/>
          </a:xfrm>
        </p:spPr>
        <p:txBody>
          <a:bodyPr anchor="t"/>
          <a:lstStyle>
            <a:lvl1pPr algn="l">
              <a:defRPr sz="4000" b="1" cap="all"/>
            </a:lvl1pPr>
          </a:lstStyle>
          <a:p>
            <a:r>
              <a:rPr lang="pl-PL" smtClean="0"/>
              <a:t>Kliknij, aby edytować styl</a:t>
            </a:r>
            <a:endParaRPr lang="pl-PL"/>
          </a:p>
        </p:txBody>
      </p:sp>
      <p:sp>
        <p:nvSpPr>
          <p:cNvPr id="3" name="Symbol zastępczy tekstu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Symbol zastępczy daty 3"/>
          <p:cNvSpPr>
            <a:spLocks noGrp="1"/>
          </p:cNvSpPr>
          <p:nvPr>
            <p:ph type="dt" sz="half" idx="10"/>
          </p:nvPr>
        </p:nvSpPr>
        <p:spPr/>
        <p:txBody>
          <a:bodyPr/>
          <a:lstStyle/>
          <a:p>
            <a:fld id="{C0D84686-ED77-4872-80A2-01C8F687E353}" type="datetimeFigureOut">
              <a:rPr lang="pl-PL" smtClean="0"/>
              <a:t>2022-03-14</a:t>
            </a:fld>
            <a:endParaRPr lang="pl-PL"/>
          </a:p>
        </p:txBody>
      </p:sp>
      <p:sp>
        <p:nvSpPr>
          <p:cNvPr id="5" name="Symbol zastępczy stopki 4"/>
          <p:cNvSpPr>
            <a:spLocks noGrp="1"/>
          </p:cNvSpPr>
          <p:nvPr>
            <p:ph type="ftr" sz="quarter" idx="11"/>
          </p:nvPr>
        </p:nvSpPr>
        <p:spPr/>
        <p:txBody>
          <a:bodyPr/>
          <a:lstStyle/>
          <a:p>
            <a:endParaRPr lang="pl-PL"/>
          </a:p>
        </p:txBody>
      </p:sp>
      <p:sp>
        <p:nvSpPr>
          <p:cNvPr id="6" name="Symbol zastępczy numeru slajdu 5"/>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41550737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zawartości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zawartości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daty 4"/>
          <p:cNvSpPr>
            <a:spLocks noGrp="1"/>
          </p:cNvSpPr>
          <p:nvPr>
            <p:ph type="dt" sz="half" idx="10"/>
          </p:nvPr>
        </p:nvSpPr>
        <p:spPr/>
        <p:txBody>
          <a:bodyPr/>
          <a:lstStyle/>
          <a:p>
            <a:fld id="{C0D84686-ED77-4872-80A2-01C8F687E353}" type="datetimeFigureOut">
              <a:rPr lang="pl-PL" smtClean="0"/>
              <a:t>2022-03-14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2941236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lvl1pPr>
              <a:defRPr/>
            </a:lvl1pPr>
          </a:lstStyle>
          <a:p>
            <a:r>
              <a:rPr lang="pl-PL" smtClean="0"/>
              <a:t>Kliknij, aby edytować styl</a:t>
            </a:r>
            <a:endParaRPr lang="pl-PL"/>
          </a:p>
        </p:txBody>
      </p:sp>
      <p:sp>
        <p:nvSpPr>
          <p:cNvPr id="3" name="Symbol zastępczy tekstu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4" name="Symbol zastępczy zawartości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5" name="Symbol zastępczy tekstu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6" name="Symbol zastępczy zawartości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7" name="Symbol zastępczy daty 6"/>
          <p:cNvSpPr>
            <a:spLocks noGrp="1"/>
          </p:cNvSpPr>
          <p:nvPr>
            <p:ph type="dt" sz="half" idx="10"/>
          </p:nvPr>
        </p:nvSpPr>
        <p:spPr/>
        <p:txBody>
          <a:bodyPr/>
          <a:lstStyle/>
          <a:p>
            <a:fld id="{C0D84686-ED77-4872-80A2-01C8F687E353}" type="datetimeFigureOut">
              <a:rPr lang="pl-PL" smtClean="0"/>
              <a:t>2022-03-14</a:t>
            </a:fld>
            <a:endParaRPr lang="pl-PL"/>
          </a:p>
        </p:txBody>
      </p:sp>
      <p:sp>
        <p:nvSpPr>
          <p:cNvPr id="8" name="Symbol zastępczy stopki 7"/>
          <p:cNvSpPr>
            <a:spLocks noGrp="1"/>
          </p:cNvSpPr>
          <p:nvPr>
            <p:ph type="ftr" sz="quarter" idx="11"/>
          </p:nvPr>
        </p:nvSpPr>
        <p:spPr/>
        <p:txBody>
          <a:bodyPr/>
          <a:lstStyle/>
          <a:p>
            <a:endParaRPr lang="pl-PL"/>
          </a:p>
        </p:txBody>
      </p:sp>
      <p:sp>
        <p:nvSpPr>
          <p:cNvPr id="9" name="Symbol zastępczy numeru slajdu 8"/>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30377117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a:lstStyle/>
          <a:p>
            <a:r>
              <a:rPr lang="pl-PL" smtClean="0"/>
              <a:t>Kliknij, aby edytować styl</a:t>
            </a:r>
            <a:endParaRPr lang="pl-PL"/>
          </a:p>
        </p:txBody>
      </p:sp>
      <p:sp>
        <p:nvSpPr>
          <p:cNvPr id="3" name="Symbol zastępczy daty 2"/>
          <p:cNvSpPr>
            <a:spLocks noGrp="1"/>
          </p:cNvSpPr>
          <p:nvPr>
            <p:ph type="dt" sz="half" idx="10"/>
          </p:nvPr>
        </p:nvSpPr>
        <p:spPr/>
        <p:txBody>
          <a:bodyPr/>
          <a:lstStyle/>
          <a:p>
            <a:fld id="{C0D84686-ED77-4872-80A2-01C8F687E353}" type="datetimeFigureOut">
              <a:rPr lang="pl-PL" smtClean="0"/>
              <a:t>2022-03-14</a:t>
            </a:fld>
            <a:endParaRPr lang="pl-PL"/>
          </a:p>
        </p:txBody>
      </p:sp>
      <p:sp>
        <p:nvSpPr>
          <p:cNvPr id="4" name="Symbol zastępczy stopki 3"/>
          <p:cNvSpPr>
            <a:spLocks noGrp="1"/>
          </p:cNvSpPr>
          <p:nvPr>
            <p:ph type="ftr" sz="quarter" idx="11"/>
          </p:nvPr>
        </p:nvSpPr>
        <p:spPr/>
        <p:txBody>
          <a:bodyPr/>
          <a:lstStyle/>
          <a:p>
            <a:endParaRPr lang="pl-PL"/>
          </a:p>
        </p:txBody>
      </p:sp>
      <p:sp>
        <p:nvSpPr>
          <p:cNvPr id="5" name="Symbol zastępczy numeru slajdu 4"/>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4304355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Symbol zastępczy daty 1"/>
          <p:cNvSpPr>
            <a:spLocks noGrp="1"/>
          </p:cNvSpPr>
          <p:nvPr>
            <p:ph type="dt" sz="half" idx="10"/>
          </p:nvPr>
        </p:nvSpPr>
        <p:spPr/>
        <p:txBody>
          <a:bodyPr/>
          <a:lstStyle/>
          <a:p>
            <a:fld id="{C0D84686-ED77-4872-80A2-01C8F687E353}" type="datetimeFigureOut">
              <a:rPr lang="pl-PL" smtClean="0"/>
              <a:t>2022-03-14</a:t>
            </a:fld>
            <a:endParaRPr lang="pl-PL"/>
          </a:p>
        </p:txBody>
      </p:sp>
      <p:sp>
        <p:nvSpPr>
          <p:cNvPr id="3" name="Symbol zastępczy stopki 2"/>
          <p:cNvSpPr>
            <a:spLocks noGrp="1"/>
          </p:cNvSpPr>
          <p:nvPr>
            <p:ph type="ftr" sz="quarter" idx="11"/>
          </p:nvPr>
        </p:nvSpPr>
        <p:spPr/>
        <p:txBody>
          <a:bodyPr/>
          <a:lstStyle/>
          <a:p>
            <a:endParaRPr lang="pl-PL"/>
          </a:p>
        </p:txBody>
      </p:sp>
      <p:sp>
        <p:nvSpPr>
          <p:cNvPr id="4" name="Symbol zastępczy numeru slajdu 3"/>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18557543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457200" y="273050"/>
            <a:ext cx="3008313" cy="1162050"/>
          </a:xfrm>
        </p:spPr>
        <p:txBody>
          <a:bodyPr anchor="b"/>
          <a:lstStyle>
            <a:lvl1pPr algn="l">
              <a:defRPr sz="2000" b="1"/>
            </a:lvl1pPr>
          </a:lstStyle>
          <a:p>
            <a:r>
              <a:rPr lang="pl-PL" smtClean="0"/>
              <a:t>Kliknij, aby edytować styl</a:t>
            </a:r>
            <a:endParaRPr lang="pl-PL"/>
          </a:p>
        </p:txBody>
      </p:sp>
      <p:sp>
        <p:nvSpPr>
          <p:cNvPr id="3" name="Symbol zastępczy zawartości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tekstu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C0D84686-ED77-4872-80A2-01C8F687E353}" type="datetimeFigureOut">
              <a:rPr lang="pl-PL" smtClean="0"/>
              <a:t>2022-03-14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20131917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1792288" y="4800600"/>
            <a:ext cx="5486400" cy="566738"/>
          </a:xfrm>
        </p:spPr>
        <p:txBody>
          <a:bodyPr anchor="b"/>
          <a:lstStyle>
            <a:lvl1pPr algn="l">
              <a:defRPr sz="2000" b="1"/>
            </a:lvl1pPr>
          </a:lstStyle>
          <a:p>
            <a:r>
              <a:rPr lang="pl-PL" smtClean="0"/>
              <a:t>Kliknij, aby edytować styl</a:t>
            </a:r>
            <a:endParaRPr lang="pl-PL"/>
          </a:p>
        </p:txBody>
      </p:sp>
      <p:sp>
        <p:nvSpPr>
          <p:cNvPr id="3" name="Symbol zastępczy obrazu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pl-PL"/>
          </a:p>
        </p:txBody>
      </p:sp>
      <p:sp>
        <p:nvSpPr>
          <p:cNvPr id="4" name="Symbol zastępczy tekstu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Symbol zastępczy daty 4"/>
          <p:cNvSpPr>
            <a:spLocks noGrp="1"/>
          </p:cNvSpPr>
          <p:nvPr>
            <p:ph type="dt" sz="half" idx="10"/>
          </p:nvPr>
        </p:nvSpPr>
        <p:spPr/>
        <p:txBody>
          <a:bodyPr/>
          <a:lstStyle/>
          <a:p>
            <a:fld id="{C0D84686-ED77-4872-80A2-01C8F687E353}" type="datetimeFigureOut">
              <a:rPr lang="pl-PL" smtClean="0"/>
              <a:t>2022-03-14</a:t>
            </a:fld>
            <a:endParaRPr lang="pl-PL"/>
          </a:p>
        </p:txBody>
      </p:sp>
      <p:sp>
        <p:nvSpPr>
          <p:cNvPr id="6" name="Symbol zastępczy stopki 5"/>
          <p:cNvSpPr>
            <a:spLocks noGrp="1"/>
          </p:cNvSpPr>
          <p:nvPr>
            <p:ph type="ftr" sz="quarter" idx="11"/>
          </p:nvPr>
        </p:nvSpPr>
        <p:spPr/>
        <p:txBody>
          <a:bodyPr/>
          <a:lstStyle/>
          <a:p>
            <a:endParaRPr lang="pl-PL"/>
          </a:p>
        </p:txBody>
      </p:sp>
      <p:sp>
        <p:nvSpPr>
          <p:cNvPr id="7" name="Symbol zastępczy numeru slajdu 6"/>
          <p:cNvSpPr>
            <a:spLocks noGrp="1"/>
          </p:cNvSpPr>
          <p:nvPr>
            <p:ph type="sldNum" sz="quarter" idx="12"/>
          </p:nvPr>
        </p:nvSpPr>
        <p:spPr/>
        <p:txBody>
          <a:bodyPr/>
          <a:lstStyle/>
          <a:p>
            <a:fld id="{25BD96C8-96F6-422E-9481-A0F61057C682}" type="slidenum">
              <a:rPr lang="pl-PL" smtClean="0"/>
              <a:t>‹#›</a:t>
            </a:fld>
            <a:endParaRPr lang="pl-PL"/>
          </a:p>
        </p:txBody>
      </p:sp>
    </p:spTree>
    <p:extLst>
      <p:ext uri="{BB962C8B-B14F-4D97-AF65-F5344CB8AC3E}">
        <p14:creationId xmlns:p14="http://schemas.microsoft.com/office/powerpoint/2010/main" val="27109793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tytułu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pl-PL" smtClean="0"/>
              <a:t>Kliknij, aby edytować styl</a:t>
            </a:r>
            <a:endParaRPr lang="pl-PL"/>
          </a:p>
        </p:txBody>
      </p:sp>
      <p:sp>
        <p:nvSpPr>
          <p:cNvPr id="3" name="Symbol zastępczy tekstu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4" name="Symbol zastępczy daty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D84686-ED77-4872-80A2-01C8F687E353}" type="datetimeFigureOut">
              <a:rPr lang="pl-PL" smtClean="0"/>
              <a:t>2022-03-14</a:t>
            </a:fld>
            <a:endParaRPr lang="pl-PL"/>
          </a:p>
        </p:txBody>
      </p:sp>
      <p:sp>
        <p:nvSpPr>
          <p:cNvPr id="5" name="Symbol zastępczy stopki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l-PL"/>
          </a:p>
        </p:txBody>
      </p:sp>
      <p:sp>
        <p:nvSpPr>
          <p:cNvPr id="6" name="Symbol zastępczy numeru slajdu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BD96C8-96F6-422E-9481-A0F61057C682}" type="slidenum">
              <a:rPr lang="pl-PL" smtClean="0"/>
              <a:t>‹#›</a:t>
            </a:fld>
            <a:endParaRPr lang="pl-PL"/>
          </a:p>
        </p:txBody>
      </p:sp>
    </p:spTree>
    <p:extLst>
      <p:ext uri="{BB962C8B-B14F-4D97-AF65-F5344CB8AC3E}">
        <p14:creationId xmlns:p14="http://schemas.microsoft.com/office/powerpoint/2010/main" val="9031013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 id="2147483684" r:id="rId1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3.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pole tekstowe 4"/>
          <p:cNvSpPr txBox="1"/>
          <p:nvPr/>
        </p:nvSpPr>
        <p:spPr>
          <a:xfrm>
            <a:off x="719770" y="4319087"/>
            <a:ext cx="7740018" cy="1123384"/>
          </a:xfrm>
          <a:prstGeom prst="rect">
            <a:avLst/>
          </a:prstGeom>
          <a:noFill/>
        </p:spPr>
        <p:txBody>
          <a:bodyPr wrap="square" lIns="0" tIns="0" rIns="0" bIns="0" rtlCol="0" anchor="ctr" anchorCtr="0">
            <a:spAutoFit/>
          </a:bodyPr>
          <a:lstStyle/>
          <a:p>
            <a:r>
              <a:rPr lang="pl-PL" sz="2800" b="1" dirty="0" smtClean="0">
                <a:solidFill>
                  <a:prstClr val="black"/>
                </a:solidFill>
                <a:latin typeface="Arial" panose="020B0604020202020204" pitchFamily="34" charset="0"/>
                <a:cs typeface="Arial" panose="020B0604020202020204" pitchFamily="34" charset="0"/>
              </a:rPr>
              <a:t>Program stażowy Kierunek ORLEN  </a:t>
            </a:r>
          </a:p>
          <a:p>
            <a:pPr>
              <a:spcBef>
                <a:spcPts val="600"/>
              </a:spcBef>
            </a:pPr>
            <a:r>
              <a:rPr lang="pl-PL" sz="2000" dirty="0" smtClean="0">
                <a:solidFill>
                  <a:prstClr val="black"/>
                </a:solidFill>
                <a:latin typeface="Arial" panose="020B0604020202020204" pitchFamily="34" charset="0"/>
                <a:cs typeface="Arial" panose="020B0604020202020204" pitchFamily="34" charset="0"/>
              </a:rPr>
              <a:t>Zadanie rekrutacyjne pt. „</a:t>
            </a:r>
            <a:r>
              <a:rPr lang="pl-PL" sz="2000" dirty="0" err="1" smtClean="0">
                <a:solidFill>
                  <a:prstClr val="black"/>
                </a:solidFill>
                <a:latin typeface="Arial" panose="020B0604020202020204" pitchFamily="34" charset="0"/>
                <a:cs typeface="Arial" panose="020B0604020202020204" pitchFamily="34" charset="0"/>
              </a:rPr>
              <a:t>Biorafineria</a:t>
            </a:r>
            <a:r>
              <a:rPr lang="pl-PL" sz="2000" dirty="0" smtClean="0">
                <a:solidFill>
                  <a:prstClr val="black"/>
                </a:solidFill>
                <a:latin typeface="Arial" panose="020B0604020202020204" pitchFamily="34" charset="0"/>
                <a:cs typeface="Arial" panose="020B0604020202020204" pitchFamily="34" charset="0"/>
              </a:rPr>
              <a:t> </a:t>
            </a:r>
            <a:r>
              <a:rPr lang="pl-PL" sz="2000" dirty="0">
                <a:solidFill>
                  <a:prstClr val="black"/>
                </a:solidFill>
                <a:latin typeface="Arial" panose="020B0604020202020204" pitchFamily="34" charset="0"/>
                <a:cs typeface="Arial" panose="020B0604020202020204" pitchFamily="34" charset="0"/>
              </a:rPr>
              <a:t>– technologie otrzymywania </a:t>
            </a:r>
            <a:r>
              <a:rPr lang="pl-PL" sz="2000" dirty="0" err="1" smtClean="0">
                <a:solidFill>
                  <a:prstClr val="black"/>
                </a:solidFill>
                <a:latin typeface="Arial" panose="020B0604020202020204" pitchFamily="34" charset="0"/>
                <a:cs typeface="Arial" panose="020B0604020202020204" pitchFamily="34" charset="0"/>
              </a:rPr>
              <a:t>bioproduktów</a:t>
            </a:r>
            <a:r>
              <a:rPr lang="pl-PL" sz="2000" dirty="0" smtClean="0">
                <a:solidFill>
                  <a:prstClr val="black"/>
                </a:solidFill>
                <a:latin typeface="Arial" panose="020B0604020202020204" pitchFamily="34" charset="0"/>
                <a:cs typeface="Arial" panose="020B0604020202020204" pitchFamily="34" charset="0"/>
              </a:rPr>
              <a:t> – Kwas Mlekowy”.</a:t>
            </a:r>
            <a:endParaRPr lang="pl-PL" sz="2000" dirty="0">
              <a:solidFill>
                <a:prstClr val="black"/>
              </a:solidFill>
              <a:latin typeface="Arial" panose="020B0604020202020204" pitchFamily="34" charset="0"/>
              <a:cs typeface="Arial" panose="020B0604020202020204" pitchFamily="34" charset="0"/>
            </a:endParaRPr>
          </a:p>
        </p:txBody>
      </p:sp>
      <p:sp>
        <p:nvSpPr>
          <p:cNvPr id="6" name="pole tekstowe 5"/>
          <p:cNvSpPr txBox="1"/>
          <p:nvPr/>
        </p:nvSpPr>
        <p:spPr>
          <a:xfrm>
            <a:off x="719770" y="5883940"/>
            <a:ext cx="7740018" cy="430887"/>
          </a:xfrm>
          <a:prstGeom prst="rect">
            <a:avLst/>
          </a:prstGeom>
          <a:noFill/>
        </p:spPr>
        <p:txBody>
          <a:bodyPr wrap="square" lIns="0" tIns="0" rIns="0" bIns="0" rtlCol="0" anchor="ctr" anchorCtr="0">
            <a:spAutoFit/>
          </a:bodyPr>
          <a:lstStyle/>
          <a:p>
            <a:r>
              <a:rPr lang="pl-PL" sz="1400" dirty="0">
                <a:solidFill>
                  <a:prstClr val="black"/>
                </a:solidFill>
                <a:latin typeface="Arial" panose="020B0604020202020204" pitchFamily="34" charset="0"/>
                <a:cs typeface="Arial" panose="020B0604020202020204" pitchFamily="34" charset="0"/>
              </a:rPr>
              <a:t>ORLEN Południe S.A.</a:t>
            </a:r>
          </a:p>
          <a:p>
            <a:r>
              <a:rPr lang="pl-PL" sz="1400" dirty="0">
                <a:solidFill>
                  <a:prstClr val="black"/>
                </a:solidFill>
                <a:latin typeface="Arial" panose="020B0604020202020204" pitchFamily="34" charset="0"/>
                <a:cs typeface="Arial" panose="020B0604020202020204" pitchFamily="34" charset="0"/>
              </a:rPr>
              <a:t>Technologia i Rozwój (R&amp;D)</a:t>
            </a:r>
          </a:p>
        </p:txBody>
      </p:sp>
      <p:cxnSp>
        <p:nvCxnSpPr>
          <p:cNvPr id="13" name="Łącznik prosty 12"/>
          <p:cNvCxnSpPr/>
          <p:nvPr/>
        </p:nvCxnSpPr>
        <p:spPr>
          <a:xfrm>
            <a:off x="719138" y="5841269"/>
            <a:ext cx="77406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pic>
        <p:nvPicPr>
          <p:cNvPr id="18" name="Obraz 1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565"/>
            <a:ext cx="9144000" cy="4075507"/>
          </a:xfrm>
          <a:prstGeom prst="rect">
            <a:avLst/>
          </a:prstGeom>
        </p:spPr>
      </p:pic>
      <p:sp>
        <p:nvSpPr>
          <p:cNvPr id="7" name="Owal 6"/>
          <p:cNvSpPr/>
          <p:nvPr/>
        </p:nvSpPr>
        <p:spPr>
          <a:xfrm>
            <a:off x="5652120" y="828997"/>
            <a:ext cx="2232248" cy="2311971"/>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 name="Obraz 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563186" y="1678982"/>
            <a:ext cx="2410115" cy="612000"/>
          </a:xfrm>
          <a:prstGeom prst="rect">
            <a:avLst/>
          </a:prstGeom>
        </p:spPr>
      </p:pic>
    </p:spTree>
    <p:extLst>
      <p:ext uri="{BB962C8B-B14F-4D97-AF65-F5344CB8AC3E}">
        <p14:creationId xmlns:p14="http://schemas.microsoft.com/office/powerpoint/2010/main" val="5783381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ole tekstowe 10"/>
          <p:cNvSpPr txBox="1"/>
          <p:nvPr/>
        </p:nvSpPr>
        <p:spPr>
          <a:xfrm>
            <a:off x="900113" y="667725"/>
            <a:ext cx="5544418" cy="276999"/>
          </a:xfrm>
          <a:prstGeom prst="rect">
            <a:avLst/>
          </a:prstGeom>
          <a:noFill/>
        </p:spPr>
        <p:txBody>
          <a:bodyPr wrap="square" lIns="0" tIns="0" rIns="0" bIns="0" rtlCol="0" anchor="ctr" anchorCtr="0">
            <a:spAutoFit/>
          </a:bodyPr>
          <a:lstStyle/>
          <a:p>
            <a:r>
              <a:rPr lang="pl-PL" b="1" dirty="0" smtClean="0">
                <a:solidFill>
                  <a:prstClr val="black"/>
                </a:solidFill>
                <a:cs typeface="Arial" pitchFamily="34" charset="0"/>
              </a:rPr>
              <a:t>Wprowadzenie do tematyki zadania</a:t>
            </a:r>
            <a:endParaRPr lang="pl-PL" b="1" dirty="0">
              <a:solidFill>
                <a:prstClr val="black"/>
              </a:solidFill>
              <a:cs typeface="Arial" pitchFamily="34" charset="0"/>
            </a:endParaRPr>
          </a:p>
        </p:txBody>
      </p:sp>
      <p:grpSp>
        <p:nvGrpSpPr>
          <p:cNvPr id="3" name="Grupa 2"/>
          <p:cNvGrpSpPr/>
          <p:nvPr/>
        </p:nvGrpSpPr>
        <p:grpSpPr>
          <a:xfrm>
            <a:off x="6348037" y="260648"/>
            <a:ext cx="2256411" cy="684076"/>
            <a:chOff x="6348037" y="260648"/>
            <a:chExt cx="2256411" cy="684076"/>
          </a:xfrm>
        </p:grpSpPr>
        <p:sp>
          <p:nvSpPr>
            <p:cNvPr id="2" name="Prostokąt 1"/>
            <p:cNvSpPr/>
            <p:nvPr/>
          </p:nvSpPr>
          <p:spPr>
            <a:xfrm>
              <a:off x="7404234" y="260648"/>
              <a:ext cx="1200214" cy="6840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4" name="Obraz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348037" y="372320"/>
              <a:ext cx="2112395" cy="536400"/>
            </a:xfrm>
            <a:prstGeom prst="rect">
              <a:avLst/>
            </a:prstGeom>
          </p:spPr>
        </p:pic>
      </p:grpSp>
      <p:sp>
        <p:nvSpPr>
          <p:cNvPr id="7" name="pole tekstowe 6"/>
          <p:cNvSpPr txBox="1"/>
          <p:nvPr/>
        </p:nvSpPr>
        <p:spPr>
          <a:xfrm>
            <a:off x="926598" y="1240129"/>
            <a:ext cx="7101786" cy="4708981"/>
          </a:xfrm>
          <a:prstGeom prst="rect">
            <a:avLst/>
          </a:prstGeom>
          <a:noFill/>
          <a:ln>
            <a:noFill/>
          </a:ln>
        </p:spPr>
        <p:txBody>
          <a:bodyPr wrap="square" lIns="0" tIns="0" rIns="0" bIns="0" rtlCol="0">
            <a:spAutoFit/>
          </a:bodyPr>
          <a:lstStyle/>
          <a:p>
            <a:pPr marL="228600" indent="-228600" algn="just">
              <a:lnSpc>
                <a:spcPct val="200000"/>
              </a:lnSpc>
              <a:spcBef>
                <a:spcPts val="1800"/>
              </a:spcBef>
              <a:buFont typeface="+mj-lt"/>
              <a:buAutoNum type="arabicPeriod"/>
            </a:pPr>
            <a:r>
              <a:rPr lang="pl-PL" sz="1150" dirty="0">
                <a:solidFill>
                  <a:prstClr val="black"/>
                </a:solidFill>
                <a:latin typeface="Arial" panose="020B0604020202020204" pitchFamily="34" charset="0"/>
                <a:cs typeface="Arial" panose="020B0604020202020204" pitchFamily="34" charset="0"/>
              </a:rPr>
              <a:t>Witaj! </a:t>
            </a:r>
            <a:r>
              <a:rPr lang="pl-PL" sz="1150" dirty="0" smtClean="0">
                <a:solidFill>
                  <a:prstClr val="black"/>
                </a:solidFill>
                <a:latin typeface="Arial" panose="020B0604020202020204" pitchFamily="34" charset="0"/>
                <a:cs typeface="Arial" panose="020B0604020202020204" pitchFamily="34" charset="0"/>
              </a:rPr>
              <a:t>Aplikujesz</a:t>
            </a:r>
            <a:r>
              <a:rPr lang="pl-PL" sz="1150" dirty="0" smtClean="0">
                <a:solidFill>
                  <a:prstClr val="black"/>
                </a:solidFill>
                <a:latin typeface="Arial" panose="020B0604020202020204" pitchFamily="34" charset="0"/>
                <a:cs typeface="Arial" panose="020B0604020202020204" pitchFamily="34" charset="0"/>
              </a:rPr>
              <a:t> </a:t>
            </a:r>
            <a:r>
              <a:rPr lang="pl-PL" sz="1150" dirty="0">
                <a:solidFill>
                  <a:prstClr val="black"/>
                </a:solidFill>
                <a:latin typeface="Arial" panose="020B0604020202020204" pitchFamily="34" charset="0"/>
                <a:cs typeface="Arial" panose="020B0604020202020204" pitchFamily="34" charset="0"/>
              </a:rPr>
              <a:t>do Działu Technologia i Rozwój ORLEN Południe. Obszar ten to obszar wsparcia produkcji </a:t>
            </a:r>
            <a:r>
              <a:rPr lang="pl-PL" sz="1150" dirty="0" smtClean="0">
                <a:solidFill>
                  <a:prstClr val="black"/>
                </a:solidFill>
                <a:latin typeface="Arial" panose="020B0604020202020204" pitchFamily="34" charset="0"/>
                <a:cs typeface="Arial" panose="020B0604020202020204" pitchFamily="34" charset="0"/>
              </a:rPr>
              <a:t>i sprzedaży </a:t>
            </a:r>
            <a:r>
              <a:rPr lang="pl-PL" sz="1150" dirty="0">
                <a:solidFill>
                  <a:prstClr val="black"/>
                </a:solidFill>
                <a:latin typeface="Arial" panose="020B0604020202020204" pitchFamily="34" charset="0"/>
                <a:cs typeface="Arial" panose="020B0604020202020204" pitchFamily="34" charset="0"/>
              </a:rPr>
              <a:t>biopaliw, biokomponentów, parafin, rozpuszczalników oraz produktów uzyskiwanych podczas przerobu ropy naftowej i regeneracji mineralnych olejów przepracowanych. Dodatkowo </a:t>
            </a:r>
            <a:r>
              <a:rPr lang="pl-PL" sz="1150" dirty="0" smtClean="0">
                <a:solidFill>
                  <a:prstClr val="black"/>
                </a:solidFill>
                <a:latin typeface="Arial" panose="020B0604020202020204" pitchFamily="34" charset="0"/>
                <a:cs typeface="Arial" panose="020B0604020202020204" pitchFamily="34" charset="0"/>
              </a:rPr>
              <a:t>tworzy </a:t>
            </a:r>
            <a:r>
              <a:rPr lang="pl-PL" sz="1150" dirty="0">
                <a:solidFill>
                  <a:prstClr val="black"/>
                </a:solidFill>
                <a:latin typeface="Arial" panose="020B0604020202020204" pitchFamily="34" charset="0"/>
                <a:cs typeface="Arial" panose="020B0604020202020204" pitchFamily="34" charset="0"/>
              </a:rPr>
              <a:t>technologie i kładzie nacisk na rozwój know-how w obszarze </a:t>
            </a:r>
            <a:r>
              <a:rPr lang="pl-PL" sz="1150" dirty="0" err="1">
                <a:solidFill>
                  <a:prstClr val="black"/>
                </a:solidFill>
                <a:latin typeface="Arial" panose="020B0604020202020204" pitchFamily="34" charset="0"/>
                <a:cs typeface="Arial" panose="020B0604020202020204" pitchFamily="34" charset="0"/>
              </a:rPr>
              <a:t>biorafineryjnym</a:t>
            </a:r>
            <a:r>
              <a:rPr lang="pl-PL" sz="1150" dirty="0">
                <a:solidFill>
                  <a:prstClr val="black"/>
                </a:solidFill>
                <a:latin typeface="Arial" panose="020B0604020202020204" pitchFamily="34" charset="0"/>
                <a:cs typeface="Arial" panose="020B0604020202020204" pitchFamily="34" charset="0"/>
              </a:rPr>
              <a:t> jako podstawę </a:t>
            </a:r>
            <a:r>
              <a:rPr lang="pl-PL" sz="1150" dirty="0" smtClean="0">
                <a:solidFill>
                  <a:prstClr val="black"/>
                </a:solidFill>
                <a:latin typeface="Arial" panose="020B0604020202020204" pitchFamily="34" charset="0"/>
                <a:cs typeface="Arial" panose="020B0604020202020204" pitchFamily="34" charset="0"/>
              </a:rPr>
              <a:t>do podjęcia </a:t>
            </a:r>
            <a:r>
              <a:rPr lang="pl-PL" sz="1150" dirty="0">
                <a:solidFill>
                  <a:prstClr val="black"/>
                </a:solidFill>
                <a:latin typeface="Arial" panose="020B0604020202020204" pitchFamily="34" charset="0"/>
                <a:cs typeface="Arial" panose="020B0604020202020204" pitchFamily="34" charset="0"/>
              </a:rPr>
              <a:t>decyzji strategicznych </a:t>
            </a:r>
            <a:r>
              <a:rPr lang="pl-PL" sz="1150" dirty="0" smtClean="0">
                <a:solidFill>
                  <a:prstClr val="black"/>
                </a:solidFill>
                <a:latin typeface="Arial" panose="020B0604020202020204" pitchFamily="34" charset="0"/>
                <a:cs typeface="Arial" panose="020B0604020202020204" pitchFamily="34" charset="0"/>
              </a:rPr>
              <a:t>w kierunku przekształcania </a:t>
            </a:r>
            <a:r>
              <a:rPr lang="pl-PL" sz="1150" dirty="0">
                <a:solidFill>
                  <a:prstClr val="black"/>
                </a:solidFill>
                <a:latin typeface="Arial" panose="020B0604020202020204" pitchFamily="34" charset="0"/>
                <a:cs typeface="Arial" panose="020B0604020202020204" pitchFamily="34" charset="0"/>
              </a:rPr>
              <a:t>Spółki </a:t>
            </a:r>
            <a:r>
              <a:rPr lang="pl-PL" sz="1150" dirty="0" smtClean="0">
                <a:solidFill>
                  <a:prstClr val="black"/>
                </a:solidFill>
                <a:latin typeface="Arial" panose="020B0604020202020204" pitchFamily="34" charset="0"/>
                <a:cs typeface="Arial" panose="020B0604020202020204" pitchFamily="34" charset="0"/>
              </a:rPr>
              <a:t>ORLEN Południe w </a:t>
            </a:r>
            <a:r>
              <a:rPr lang="pl-PL" sz="1150" dirty="0">
                <a:solidFill>
                  <a:prstClr val="black"/>
                </a:solidFill>
                <a:latin typeface="Arial" panose="020B0604020202020204" pitchFamily="34" charset="0"/>
                <a:cs typeface="Arial" panose="020B0604020202020204" pitchFamily="34" charset="0"/>
              </a:rPr>
              <a:t>biorafinerię.</a:t>
            </a:r>
          </a:p>
          <a:p>
            <a:pPr marL="228600" indent="-228600" algn="just">
              <a:lnSpc>
                <a:spcPct val="200000"/>
              </a:lnSpc>
              <a:spcBef>
                <a:spcPts val="1800"/>
              </a:spcBef>
              <a:buFont typeface="+mj-lt"/>
              <a:buAutoNum type="arabicPeriod"/>
            </a:pPr>
            <a:r>
              <a:rPr lang="pl-PL" sz="1150" dirty="0" smtClean="0">
                <a:solidFill>
                  <a:prstClr val="black"/>
                </a:solidFill>
                <a:latin typeface="Arial" panose="020B0604020202020204" pitchFamily="34" charset="0"/>
                <a:cs typeface="Arial" panose="020B0604020202020204" pitchFamily="34" charset="0"/>
              </a:rPr>
              <a:t>Konsekwentnie rozwijanym obszarem biznesowym Spółki jest obszar „BIO”. Zespół Technologii i Rozwoju pracuje nad rozwojem nowej linii biznesowej ORLEN Południe, jakim jest produkcja kwasu mlekowego na drodze biotechnologicznej oraz otrzymywanie bioetanolu nowej generacji ze słomy zbóż. Staż będzie dotyczył budowy wiedzy eksperckiej dot. wytwarzania i wprowadzania </a:t>
            </a:r>
            <a:r>
              <a:rPr lang="pl-PL" sz="1150" dirty="0" err="1" smtClean="0">
                <a:solidFill>
                  <a:prstClr val="black"/>
                </a:solidFill>
                <a:latin typeface="Arial" panose="020B0604020202020204" pitchFamily="34" charset="0"/>
                <a:cs typeface="Arial" panose="020B0604020202020204" pitchFamily="34" charset="0"/>
              </a:rPr>
              <a:t>bioproduktów</a:t>
            </a:r>
            <a:r>
              <a:rPr lang="pl-PL" sz="1150" dirty="0" smtClean="0">
                <a:solidFill>
                  <a:prstClr val="black"/>
                </a:solidFill>
                <a:latin typeface="Arial" panose="020B0604020202020204" pitchFamily="34" charset="0"/>
                <a:cs typeface="Arial" panose="020B0604020202020204" pitchFamily="34" charset="0"/>
              </a:rPr>
              <a:t>.</a:t>
            </a:r>
          </a:p>
          <a:p>
            <a:pPr marL="228600" indent="-228600" algn="just">
              <a:lnSpc>
                <a:spcPct val="200000"/>
              </a:lnSpc>
              <a:spcBef>
                <a:spcPts val="1800"/>
              </a:spcBef>
              <a:buFont typeface="+mj-lt"/>
              <a:buAutoNum type="arabicPeriod"/>
            </a:pPr>
            <a:r>
              <a:rPr lang="pl-PL" sz="1150" dirty="0" smtClean="0">
                <a:solidFill>
                  <a:prstClr val="black"/>
                </a:solidFill>
                <a:latin typeface="Arial" panose="020B0604020202020204" pitchFamily="34" charset="0"/>
                <a:cs typeface="Arial" panose="020B0604020202020204" pitchFamily="34" charset="0"/>
              </a:rPr>
              <a:t>Zadanie, które rozwiążesz rozwinie i wzmocni Twoją wiedzę z obszaru biotechnologii, a także pokaże elastyczność Twojego działania dot. aspektów technologicznych i ich prezentacji na tle wdrożenia potencjalnych zastosowań finalnego produktu w rozważanym projekcie.</a:t>
            </a:r>
          </a:p>
        </p:txBody>
      </p:sp>
    </p:spTree>
    <p:extLst>
      <p:ext uri="{BB962C8B-B14F-4D97-AF65-F5344CB8AC3E}">
        <p14:creationId xmlns:p14="http://schemas.microsoft.com/office/powerpoint/2010/main" val="2406723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a 3"/>
          <p:cNvGrpSpPr/>
          <p:nvPr/>
        </p:nvGrpSpPr>
        <p:grpSpPr>
          <a:xfrm>
            <a:off x="6348037" y="260648"/>
            <a:ext cx="2256411" cy="684076"/>
            <a:chOff x="6348037" y="260648"/>
            <a:chExt cx="2256411" cy="684076"/>
          </a:xfrm>
        </p:grpSpPr>
        <p:sp>
          <p:nvSpPr>
            <p:cNvPr id="5" name="Prostokąt 4"/>
            <p:cNvSpPr/>
            <p:nvPr/>
          </p:nvSpPr>
          <p:spPr>
            <a:xfrm>
              <a:off x="7404234" y="260648"/>
              <a:ext cx="1200214" cy="6840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8" name="Obraz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48037" y="372320"/>
              <a:ext cx="2112395" cy="536400"/>
            </a:xfrm>
            <a:prstGeom prst="rect">
              <a:avLst/>
            </a:prstGeom>
          </p:spPr>
        </p:pic>
      </p:grpSp>
      <p:sp>
        <p:nvSpPr>
          <p:cNvPr id="7" name="pole tekstowe 6"/>
          <p:cNvSpPr txBox="1"/>
          <p:nvPr/>
        </p:nvSpPr>
        <p:spPr>
          <a:xfrm>
            <a:off x="900113" y="667725"/>
            <a:ext cx="5544418" cy="276999"/>
          </a:xfrm>
          <a:prstGeom prst="rect">
            <a:avLst/>
          </a:prstGeom>
          <a:noFill/>
        </p:spPr>
        <p:txBody>
          <a:bodyPr wrap="square" lIns="0" tIns="0" rIns="0" bIns="0" rtlCol="0" anchor="ctr" anchorCtr="0">
            <a:spAutoFit/>
          </a:bodyPr>
          <a:lstStyle/>
          <a:p>
            <a:r>
              <a:rPr lang="pl-PL" b="1" dirty="0" smtClean="0">
                <a:latin typeface="Arial" panose="020B0604020202020204" pitchFamily="34" charset="0"/>
                <a:cs typeface="Arial" panose="020B0604020202020204" pitchFamily="34" charset="0"/>
              </a:rPr>
              <a:t>Zadanie 1 </a:t>
            </a:r>
            <a:endParaRPr lang="pl-PL" dirty="0">
              <a:latin typeface="Arial" panose="020B0604020202020204" pitchFamily="34" charset="0"/>
              <a:cs typeface="Arial" panose="020B0604020202020204" pitchFamily="34" charset="0"/>
            </a:endParaRPr>
          </a:p>
        </p:txBody>
      </p:sp>
      <p:sp>
        <p:nvSpPr>
          <p:cNvPr id="9" name="Prostokąt 8"/>
          <p:cNvSpPr/>
          <p:nvPr/>
        </p:nvSpPr>
        <p:spPr>
          <a:xfrm>
            <a:off x="803541" y="1628800"/>
            <a:ext cx="7080828" cy="3647152"/>
          </a:xfrm>
          <a:prstGeom prst="rect">
            <a:avLst/>
          </a:prstGeom>
          <a:noFill/>
          <a:ln>
            <a:noFill/>
          </a:ln>
        </p:spPr>
        <p:txBody>
          <a:bodyPr wrap="square" lIns="0" tIns="0" rIns="0" bIns="0" rtlCol="0">
            <a:spAutoFit/>
          </a:bodyPr>
          <a:lstStyle/>
          <a:p>
            <a:pPr algn="just">
              <a:lnSpc>
                <a:spcPct val="200000"/>
              </a:lnSpc>
              <a:spcBef>
                <a:spcPts val="1800"/>
              </a:spcBef>
            </a:pPr>
            <a:r>
              <a:rPr lang="pl-PL" sz="1200" b="1" dirty="0">
                <a:latin typeface="Arial" panose="020B0604020202020204" pitchFamily="34" charset="0"/>
                <a:cs typeface="Arial" panose="020B0604020202020204" pitchFamily="34" charset="0"/>
              </a:rPr>
              <a:t>Produkcja </a:t>
            </a:r>
            <a:r>
              <a:rPr lang="pl-PL" sz="1200" b="1" dirty="0" smtClean="0">
                <a:latin typeface="Arial" panose="020B0604020202020204" pitchFamily="34" charset="0"/>
                <a:cs typeface="Arial" panose="020B0604020202020204" pitchFamily="34" charset="0"/>
              </a:rPr>
              <a:t>kwasu </a:t>
            </a:r>
            <a:r>
              <a:rPr lang="pl-PL" sz="1200" b="1" dirty="0">
                <a:latin typeface="Arial" panose="020B0604020202020204" pitchFamily="34" charset="0"/>
                <a:cs typeface="Arial" panose="020B0604020202020204" pitchFamily="34" charset="0"/>
              </a:rPr>
              <a:t>mlekowego </a:t>
            </a:r>
            <a:endParaRPr lang="pl-PL" sz="1200" b="1" dirty="0" smtClean="0">
              <a:latin typeface="Arial" panose="020B0604020202020204" pitchFamily="34" charset="0"/>
              <a:cs typeface="Arial" panose="020B0604020202020204" pitchFamily="34" charset="0"/>
            </a:endParaRPr>
          </a:p>
          <a:p>
            <a:pPr algn="just">
              <a:lnSpc>
                <a:spcPct val="200000"/>
              </a:lnSpc>
              <a:spcBef>
                <a:spcPts val="1800"/>
              </a:spcBef>
            </a:pPr>
            <a:r>
              <a:rPr lang="pl-PL" sz="1200" i="1" dirty="0">
                <a:solidFill>
                  <a:prstClr val="black"/>
                </a:solidFill>
                <a:latin typeface="Arial" panose="020B0604020202020204" pitchFamily="34" charset="0"/>
                <a:cs typeface="Arial" panose="020B0604020202020204" pitchFamily="34" charset="0"/>
              </a:rPr>
              <a:t>Staż w naszym dziale to bezpośredni </a:t>
            </a:r>
            <a:r>
              <a:rPr lang="pl-PL" altLang="pl-PL" sz="1200" i="1" dirty="0">
                <a:latin typeface="Arial" panose="020B0604020202020204" pitchFamily="34" charset="0"/>
                <a:cs typeface="Arial" panose="020B0604020202020204" pitchFamily="34" charset="0"/>
              </a:rPr>
              <a:t>udział w pracach badawczo-rozwojowych, w tym </a:t>
            </a:r>
            <a:r>
              <a:rPr lang="pl-PL" altLang="pl-PL" sz="1200" i="1" dirty="0" smtClean="0">
                <a:latin typeface="Arial" panose="020B0604020202020204" pitchFamily="34" charset="0"/>
                <a:cs typeface="Arial" panose="020B0604020202020204" pitchFamily="34" charset="0"/>
              </a:rPr>
              <a:t>wsparcie w obsłudze </a:t>
            </a:r>
            <a:r>
              <a:rPr lang="pl-PL" altLang="pl-PL" sz="1200" i="1" dirty="0">
                <a:latin typeface="Arial" panose="020B0604020202020204" pitchFamily="34" charset="0"/>
                <a:cs typeface="Arial" panose="020B0604020202020204" pitchFamily="34" charset="0"/>
              </a:rPr>
              <a:t>linii pilotowej do produkcji kwasu mlekowego oraz monitoring parametrów procesów biotechnologicznych i technologicznych prowadzonych na pilotowej linii do produkcji kwasu mlekowego. W związku z </a:t>
            </a:r>
            <a:r>
              <a:rPr lang="pl-PL" altLang="pl-PL" sz="1200" i="1" dirty="0" smtClean="0">
                <a:latin typeface="Arial" panose="020B0604020202020204" pitchFamily="34" charset="0"/>
                <a:cs typeface="Arial" panose="020B0604020202020204" pitchFamily="34" charset="0"/>
              </a:rPr>
              <a:t>tym…</a:t>
            </a:r>
            <a:endParaRPr lang="pl-PL" sz="1200" b="1" dirty="0">
              <a:latin typeface="Arial" panose="020B0604020202020204" pitchFamily="34" charset="0"/>
              <a:cs typeface="Arial" panose="020B0604020202020204" pitchFamily="34" charset="0"/>
            </a:endParaRPr>
          </a:p>
          <a:p>
            <a:pPr algn="just">
              <a:lnSpc>
                <a:spcPct val="200000"/>
              </a:lnSpc>
              <a:spcBef>
                <a:spcPts val="1800"/>
              </a:spcBef>
            </a:pPr>
            <a:r>
              <a:rPr lang="pl-PL" sz="1200" dirty="0">
                <a:solidFill>
                  <a:prstClr val="black"/>
                </a:solidFill>
                <a:latin typeface="Arial" panose="020B0604020202020204" pitchFamily="34" charset="0"/>
                <a:cs typeface="Arial" panose="020B0604020202020204" pitchFamily="34" charset="0"/>
              </a:rPr>
              <a:t>Na podstawie </a:t>
            </a:r>
            <a:r>
              <a:rPr lang="pl-PL" sz="1200" dirty="0" smtClean="0">
                <a:solidFill>
                  <a:prstClr val="black"/>
                </a:solidFill>
                <a:latin typeface="Arial" panose="020B0604020202020204" pitchFamily="34" charset="0"/>
                <a:cs typeface="Arial" panose="020B0604020202020204" pitchFamily="34" charset="0"/>
              </a:rPr>
              <a:t>procesów opisanych </a:t>
            </a:r>
            <a:r>
              <a:rPr lang="pl-PL" sz="1200" dirty="0">
                <a:solidFill>
                  <a:prstClr val="black"/>
                </a:solidFill>
                <a:latin typeface="Arial" panose="020B0604020202020204" pitchFamily="34" charset="0"/>
                <a:cs typeface="Arial" panose="020B0604020202020204" pitchFamily="34" charset="0"/>
              </a:rPr>
              <a:t>w </a:t>
            </a:r>
            <a:r>
              <a:rPr lang="pl-PL" sz="1200" dirty="0" smtClean="0">
                <a:solidFill>
                  <a:prstClr val="black"/>
                </a:solidFill>
                <a:latin typeface="Arial" panose="020B0604020202020204" pitchFamily="34" charset="0"/>
                <a:cs typeface="Arial" panose="020B0604020202020204" pitchFamily="34" charset="0"/>
              </a:rPr>
              <a:t>literaturze, </a:t>
            </a:r>
            <a:r>
              <a:rPr lang="pl-PL" sz="1200" dirty="0">
                <a:solidFill>
                  <a:prstClr val="black"/>
                </a:solidFill>
                <a:latin typeface="Arial" panose="020B0604020202020204" pitchFamily="34" charset="0"/>
                <a:cs typeface="Arial" panose="020B0604020202020204" pitchFamily="34" charset="0"/>
              </a:rPr>
              <a:t>opisz </a:t>
            </a:r>
            <a:r>
              <a:rPr lang="pl-PL" sz="1200" dirty="0" smtClean="0">
                <a:solidFill>
                  <a:prstClr val="black"/>
                </a:solidFill>
                <a:latin typeface="Arial" panose="020B0604020202020204" pitchFamily="34" charset="0"/>
                <a:cs typeface="Arial" panose="020B0604020202020204" pitchFamily="34" charset="0"/>
              </a:rPr>
              <a:t>sposób </a:t>
            </a:r>
            <a:r>
              <a:rPr lang="pl-PL" sz="1200" dirty="0">
                <a:solidFill>
                  <a:prstClr val="black"/>
                </a:solidFill>
                <a:latin typeface="Arial" panose="020B0604020202020204" pitchFamily="34" charset="0"/>
                <a:cs typeface="Arial" panose="020B0604020202020204" pitchFamily="34" charset="0"/>
              </a:rPr>
              <a:t>otrzymywania kwasu </a:t>
            </a:r>
            <a:r>
              <a:rPr lang="pl-PL" sz="1200" dirty="0" smtClean="0">
                <a:solidFill>
                  <a:prstClr val="black"/>
                </a:solidFill>
                <a:latin typeface="Arial" panose="020B0604020202020204" pitchFamily="34" charset="0"/>
                <a:cs typeface="Arial" panose="020B0604020202020204" pitchFamily="34" charset="0"/>
              </a:rPr>
              <a:t>mlekowego. </a:t>
            </a:r>
            <a:r>
              <a:rPr lang="pl-PL" altLang="pl-PL" sz="1200" dirty="0">
                <a:latin typeface="Arial" panose="020B0604020202020204" pitchFamily="34" charset="0"/>
                <a:cs typeface="Arial" panose="020B0604020202020204" pitchFamily="34" charset="0"/>
              </a:rPr>
              <a:t>Przedstaw - jak widzisz się w roli inżyniera procesu produkcyjnego na linii </a:t>
            </a:r>
            <a:r>
              <a:rPr lang="pl-PL" altLang="pl-PL" sz="1200" dirty="0" smtClean="0">
                <a:latin typeface="Arial" panose="020B0604020202020204" pitchFamily="34" charset="0"/>
                <a:cs typeface="Arial" panose="020B0604020202020204" pitchFamily="34" charset="0"/>
              </a:rPr>
              <a:t>pilotowej. </a:t>
            </a:r>
            <a:endParaRPr lang="pl-PL" altLang="pl-PL" sz="1200" dirty="0" smtClean="0">
              <a:latin typeface="Arial" panose="020B0604020202020204" pitchFamily="34" charset="0"/>
              <a:cs typeface="Arial" panose="020B0604020202020204" pitchFamily="34" charset="0"/>
            </a:endParaRPr>
          </a:p>
          <a:p>
            <a:pPr algn="just">
              <a:lnSpc>
                <a:spcPct val="200000"/>
              </a:lnSpc>
              <a:spcBef>
                <a:spcPts val="1800"/>
              </a:spcBef>
            </a:pPr>
            <a:r>
              <a:rPr lang="pl-PL" altLang="pl-PL" sz="1200" dirty="0" smtClean="0">
                <a:latin typeface="Arial" panose="020B0604020202020204" pitchFamily="34" charset="0"/>
                <a:cs typeface="Arial" panose="020B0604020202020204" pitchFamily="34" charset="0"/>
              </a:rPr>
              <a:t>Na </a:t>
            </a:r>
            <a:r>
              <a:rPr lang="pl-PL" altLang="pl-PL" sz="1200" dirty="0" smtClean="0">
                <a:latin typeface="Arial" panose="020B0604020202020204" pitchFamily="34" charset="0"/>
                <a:cs typeface="Arial" panose="020B0604020202020204" pitchFamily="34" charset="0"/>
              </a:rPr>
              <a:t>jakie elementy i parametry zwrócisz szczególną uwagę w tym procesie?</a:t>
            </a:r>
            <a:r>
              <a:rPr lang="pl-PL" sz="1200" dirty="0" smtClean="0">
                <a:solidFill>
                  <a:prstClr val="black"/>
                </a:solidFill>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8506213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upa 3"/>
          <p:cNvGrpSpPr/>
          <p:nvPr/>
        </p:nvGrpSpPr>
        <p:grpSpPr>
          <a:xfrm>
            <a:off x="6348037" y="260648"/>
            <a:ext cx="2256411" cy="684076"/>
            <a:chOff x="6348037" y="260648"/>
            <a:chExt cx="2256411" cy="684076"/>
          </a:xfrm>
        </p:grpSpPr>
        <p:sp>
          <p:nvSpPr>
            <p:cNvPr id="5" name="Prostokąt 4"/>
            <p:cNvSpPr/>
            <p:nvPr/>
          </p:nvSpPr>
          <p:spPr>
            <a:xfrm>
              <a:off x="7404234" y="260648"/>
              <a:ext cx="1200214" cy="6840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8" name="Obraz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48037" y="372320"/>
              <a:ext cx="2112395" cy="536400"/>
            </a:xfrm>
            <a:prstGeom prst="rect">
              <a:avLst/>
            </a:prstGeom>
          </p:spPr>
        </p:pic>
      </p:grpSp>
      <p:sp>
        <p:nvSpPr>
          <p:cNvPr id="7" name="pole tekstowe 6"/>
          <p:cNvSpPr txBox="1"/>
          <p:nvPr/>
        </p:nvSpPr>
        <p:spPr>
          <a:xfrm>
            <a:off x="900113" y="667725"/>
            <a:ext cx="5544418" cy="276999"/>
          </a:xfrm>
          <a:prstGeom prst="rect">
            <a:avLst/>
          </a:prstGeom>
          <a:noFill/>
        </p:spPr>
        <p:txBody>
          <a:bodyPr wrap="square" lIns="0" tIns="0" rIns="0" bIns="0" rtlCol="0" anchor="ctr" anchorCtr="0">
            <a:spAutoFit/>
          </a:bodyPr>
          <a:lstStyle/>
          <a:p>
            <a:r>
              <a:rPr lang="pl-PL" b="1" dirty="0" smtClean="0">
                <a:latin typeface="Arial" panose="020B0604020202020204" pitchFamily="34" charset="0"/>
                <a:cs typeface="Arial" panose="020B0604020202020204" pitchFamily="34" charset="0"/>
              </a:rPr>
              <a:t>Zadanie </a:t>
            </a:r>
            <a:r>
              <a:rPr lang="pl-PL" b="1" dirty="0">
                <a:latin typeface="Arial" panose="020B0604020202020204" pitchFamily="34" charset="0"/>
                <a:cs typeface="Arial" panose="020B0604020202020204" pitchFamily="34" charset="0"/>
              </a:rPr>
              <a:t>2</a:t>
            </a:r>
            <a:r>
              <a:rPr lang="pl-PL" b="1" dirty="0" smtClean="0">
                <a:latin typeface="Arial" panose="020B0604020202020204" pitchFamily="34" charset="0"/>
                <a:cs typeface="Arial" panose="020B0604020202020204" pitchFamily="34" charset="0"/>
              </a:rPr>
              <a:t> </a:t>
            </a:r>
            <a:endParaRPr lang="pl-PL" dirty="0">
              <a:latin typeface="Arial" panose="020B0604020202020204" pitchFamily="34" charset="0"/>
              <a:cs typeface="Arial" panose="020B0604020202020204" pitchFamily="34" charset="0"/>
            </a:endParaRPr>
          </a:p>
        </p:txBody>
      </p:sp>
      <p:sp>
        <p:nvSpPr>
          <p:cNvPr id="9" name="Prostokąt 8"/>
          <p:cNvSpPr/>
          <p:nvPr/>
        </p:nvSpPr>
        <p:spPr>
          <a:xfrm>
            <a:off x="827584" y="1844824"/>
            <a:ext cx="7344815" cy="4108817"/>
          </a:xfrm>
          <a:prstGeom prst="rect">
            <a:avLst/>
          </a:prstGeom>
          <a:noFill/>
          <a:ln>
            <a:noFill/>
          </a:ln>
        </p:spPr>
        <p:txBody>
          <a:bodyPr wrap="square" lIns="0" tIns="0" rIns="0" bIns="0" rtlCol="0">
            <a:spAutoFit/>
          </a:bodyPr>
          <a:lstStyle/>
          <a:p>
            <a:pPr algn="just">
              <a:lnSpc>
                <a:spcPct val="200000"/>
              </a:lnSpc>
              <a:spcBef>
                <a:spcPts val="1800"/>
              </a:spcBef>
            </a:pPr>
            <a:r>
              <a:rPr lang="pl-PL" sz="1200" b="1" dirty="0" smtClean="0">
                <a:latin typeface="Arial" panose="020B0604020202020204" pitchFamily="34" charset="0"/>
                <a:cs typeface="Arial" panose="020B0604020202020204" pitchFamily="34" charset="0"/>
              </a:rPr>
              <a:t>Polimeryzacja kwasu mlekowego do polilaktydu (PLA)</a:t>
            </a:r>
          </a:p>
          <a:p>
            <a:pPr algn="just">
              <a:lnSpc>
                <a:spcPct val="200000"/>
              </a:lnSpc>
              <a:spcBef>
                <a:spcPts val="1800"/>
              </a:spcBef>
            </a:pPr>
            <a:r>
              <a:rPr lang="pl-PL" sz="1200" i="1" dirty="0">
                <a:latin typeface="Arial" panose="020B0604020202020204" pitchFamily="34" charset="0"/>
                <a:cs typeface="Arial" panose="020B0604020202020204" pitchFamily="34" charset="0"/>
              </a:rPr>
              <a:t>Podczas stażu będziesz zaangażowany w poszukiwanie nowych rozwiązań i </a:t>
            </a:r>
            <a:r>
              <a:rPr lang="pl-PL" sz="1200" i="1" dirty="0" smtClean="0">
                <a:latin typeface="Arial" panose="020B0604020202020204" pitchFamily="34" charset="0"/>
                <a:cs typeface="Arial" panose="020B0604020202020204" pitchFamily="34" charset="0"/>
              </a:rPr>
              <a:t>rozwijanie </a:t>
            </a:r>
            <a:r>
              <a:rPr lang="pl-PL" sz="1200" i="1" dirty="0">
                <a:latin typeface="Arial" panose="020B0604020202020204" pitchFamily="34" charset="0"/>
                <a:cs typeface="Arial" panose="020B0604020202020204" pitchFamily="34" charset="0"/>
              </a:rPr>
              <a:t>portfolio </a:t>
            </a:r>
            <a:r>
              <a:rPr lang="pl-PL" sz="1200" i="1" dirty="0" smtClean="0">
                <a:latin typeface="Arial" panose="020B0604020202020204" pitchFamily="34" charset="0"/>
                <a:cs typeface="Arial" panose="020B0604020202020204" pitchFamily="34" charset="0"/>
              </a:rPr>
              <a:t>w obszarze biorafineryjnym. </a:t>
            </a:r>
            <a:r>
              <a:rPr lang="pl-PL" sz="1200" i="1" dirty="0" smtClean="0">
                <a:latin typeface="Arial" panose="020B0604020202020204" pitchFamily="34" charset="0"/>
                <a:cs typeface="Arial" panose="020B0604020202020204" pitchFamily="34" charset="0"/>
              </a:rPr>
              <a:t>Dlatego…</a:t>
            </a:r>
            <a:endParaRPr lang="pl-PL" sz="1200" b="1" i="1" dirty="0">
              <a:latin typeface="Arial" panose="020B0604020202020204" pitchFamily="34" charset="0"/>
              <a:cs typeface="Arial" panose="020B0604020202020204" pitchFamily="34" charset="0"/>
            </a:endParaRPr>
          </a:p>
          <a:p>
            <a:pPr algn="just">
              <a:lnSpc>
                <a:spcPct val="200000"/>
              </a:lnSpc>
              <a:spcBef>
                <a:spcPts val="1800"/>
              </a:spcBef>
            </a:pPr>
            <a:r>
              <a:rPr lang="pl-PL" sz="1200" dirty="0" smtClean="0">
                <a:solidFill>
                  <a:prstClr val="black"/>
                </a:solidFill>
                <a:latin typeface="Arial" panose="020B0604020202020204" pitchFamily="34" charset="0"/>
                <a:cs typeface="Arial" panose="020B0604020202020204" pitchFamily="34" charset="0"/>
              </a:rPr>
              <a:t>Dokonaj przeglądu literatury. Zaproponuj przebieg i przedstaw schemat blokowy procesu polimeryzacji kwasu mlekowego do polilaktydu. </a:t>
            </a:r>
            <a:endParaRPr lang="pl-PL" sz="1200" dirty="0" smtClean="0">
              <a:solidFill>
                <a:prstClr val="black"/>
              </a:solidFill>
              <a:latin typeface="Arial" panose="020B0604020202020204" pitchFamily="34" charset="0"/>
              <a:cs typeface="Arial" panose="020B0604020202020204" pitchFamily="34" charset="0"/>
            </a:endParaRPr>
          </a:p>
          <a:p>
            <a:pPr algn="just">
              <a:lnSpc>
                <a:spcPct val="200000"/>
              </a:lnSpc>
              <a:spcBef>
                <a:spcPts val="1800"/>
              </a:spcBef>
            </a:pPr>
            <a:r>
              <a:rPr lang="pl-PL" sz="1200" dirty="0" smtClean="0">
                <a:solidFill>
                  <a:prstClr val="black"/>
                </a:solidFill>
                <a:latin typeface="Arial" panose="020B0604020202020204" pitchFamily="34" charset="0"/>
                <a:cs typeface="Arial" panose="020B0604020202020204" pitchFamily="34" charset="0"/>
              </a:rPr>
              <a:t>Dobierz </a:t>
            </a:r>
            <a:r>
              <a:rPr lang="pl-PL" sz="1200" dirty="0" smtClean="0">
                <a:solidFill>
                  <a:prstClr val="black"/>
                </a:solidFill>
                <a:latin typeface="Arial" panose="020B0604020202020204" pitchFamily="34" charset="0"/>
                <a:cs typeface="Arial" panose="020B0604020202020204" pitchFamily="34" charset="0"/>
              </a:rPr>
              <a:t>aparaturę oraz warunki procesu. </a:t>
            </a:r>
            <a:endParaRPr lang="pl-PL" sz="1200" dirty="0" smtClean="0">
              <a:solidFill>
                <a:prstClr val="black"/>
              </a:solidFill>
              <a:latin typeface="Arial" panose="020B0604020202020204" pitchFamily="34" charset="0"/>
              <a:cs typeface="Arial" panose="020B0604020202020204" pitchFamily="34" charset="0"/>
            </a:endParaRPr>
          </a:p>
          <a:p>
            <a:pPr algn="just">
              <a:lnSpc>
                <a:spcPct val="200000"/>
              </a:lnSpc>
              <a:spcBef>
                <a:spcPts val="1800"/>
              </a:spcBef>
            </a:pPr>
            <a:r>
              <a:rPr lang="pl-PL" sz="1200" dirty="0" smtClean="0">
                <a:solidFill>
                  <a:prstClr val="black"/>
                </a:solidFill>
                <a:latin typeface="Arial" panose="020B0604020202020204" pitchFamily="34" charset="0"/>
                <a:cs typeface="Arial" panose="020B0604020202020204" pitchFamily="34" charset="0"/>
              </a:rPr>
              <a:t>Jakie </a:t>
            </a:r>
            <a:r>
              <a:rPr lang="pl-PL" sz="1200" dirty="0" smtClean="0">
                <a:solidFill>
                  <a:prstClr val="black"/>
                </a:solidFill>
                <a:latin typeface="Arial" panose="020B0604020202020204" pitchFamily="34" charset="0"/>
                <a:cs typeface="Arial" panose="020B0604020202020204" pitchFamily="34" charset="0"/>
              </a:rPr>
              <a:t>parametry powinien spełniać kwas mlekowy, który bierze udział w procesie? </a:t>
            </a:r>
            <a:endParaRPr lang="pl-PL" sz="1200" dirty="0" smtClean="0">
              <a:solidFill>
                <a:prstClr val="black"/>
              </a:solidFill>
              <a:latin typeface="Arial" panose="020B0604020202020204" pitchFamily="34" charset="0"/>
              <a:cs typeface="Arial" panose="020B0604020202020204" pitchFamily="34" charset="0"/>
            </a:endParaRPr>
          </a:p>
          <a:p>
            <a:pPr algn="just">
              <a:lnSpc>
                <a:spcPct val="200000"/>
              </a:lnSpc>
              <a:spcBef>
                <a:spcPts val="1800"/>
              </a:spcBef>
            </a:pPr>
            <a:r>
              <a:rPr lang="pl-PL" sz="1200" dirty="0" smtClean="0">
                <a:solidFill>
                  <a:prstClr val="black"/>
                </a:solidFill>
                <a:latin typeface="Arial" panose="020B0604020202020204" pitchFamily="34" charset="0"/>
                <a:cs typeface="Arial" panose="020B0604020202020204" pitchFamily="34" charset="0"/>
              </a:rPr>
              <a:t>Wskaż </a:t>
            </a:r>
            <a:r>
              <a:rPr lang="pl-PL" sz="1200" dirty="0">
                <a:solidFill>
                  <a:prstClr val="black"/>
                </a:solidFill>
                <a:latin typeface="Arial" panose="020B0604020202020204" pitchFamily="34" charset="0"/>
                <a:cs typeface="Arial" panose="020B0604020202020204" pitchFamily="34" charset="0"/>
              </a:rPr>
              <a:t>k</a:t>
            </a:r>
            <a:r>
              <a:rPr lang="pl-PL" sz="1200" dirty="0" smtClean="0">
                <a:solidFill>
                  <a:prstClr val="black"/>
                </a:solidFill>
                <a:latin typeface="Arial" panose="020B0604020202020204" pitchFamily="34" charset="0"/>
                <a:cs typeface="Arial" panose="020B0604020202020204" pitchFamily="34" charset="0"/>
              </a:rPr>
              <a:t>orzyści i wyzwania związane z zastosowaniem tego biopolimeru.</a:t>
            </a:r>
          </a:p>
        </p:txBody>
      </p:sp>
    </p:spTree>
    <p:extLst>
      <p:ext uri="{BB962C8B-B14F-4D97-AF65-F5344CB8AC3E}">
        <p14:creationId xmlns:p14="http://schemas.microsoft.com/office/powerpoint/2010/main" val="326724599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pole tekstowe 11"/>
          <p:cNvSpPr txBox="1"/>
          <p:nvPr/>
        </p:nvSpPr>
        <p:spPr>
          <a:xfrm>
            <a:off x="900113" y="667725"/>
            <a:ext cx="5544418" cy="276999"/>
          </a:xfrm>
          <a:prstGeom prst="rect">
            <a:avLst/>
          </a:prstGeom>
          <a:noFill/>
        </p:spPr>
        <p:txBody>
          <a:bodyPr wrap="square" lIns="0" tIns="0" rIns="0" bIns="0" rtlCol="0" anchor="ctr" anchorCtr="0">
            <a:spAutoFit/>
          </a:bodyPr>
          <a:lstStyle/>
          <a:p>
            <a:r>
              <a:rPr lang="pl-PL" b="1" dirty="0" smtClean="0">
                <a:latin typeface="Arial" pitchFamily="34" charset="0"/>
                <a:cs typeface="Arial" pitchFamily="34" charset="0"/>
              </a:rPr>
              <a:t>Informacje techniczne dla kandydata</a:t>
            </a:r>
            <a:endParaRPr lang="pl-PL" b="1" dirty="0">
              <a:latin typeface="Arial" pitchFamily="34" charset="0"/>
              <a:cs typeface="Arial" pitchFamily="34" charset="0"/>
            </a:endParaRPr>
          </a:p>
        </p:txBody>
      </p:sp>
      <p:sp>
        <p:nvSpPr>
          <p:cNvPr id="16" name="pole tekstowe 15"/>
          <p:cNvSpPr txBox="1"/>
          <p:nvPr/>
        </p:nvSpPr>
        <p:spPr>
          <a:xfrm>
            <a:off x="792162" y="4355306"/>
            <a:ext cx="7559675" cy="801886"/>
          </a:xfrm>
          <a:prstGeom prst="rect">
            <a:avLst/>
          </a:prstGeom>
          <a:noFill/>
        </p:spPr>
        <p:txBody>
          <a:bodyPr wrap="square" lIns="0" tIns="0" rIns="0" bIns="0" rtlCol="0">
            <a:spAutoFit/>
          </a:bodyPr>
          <a:lstStyle/>
          <a:p>
            <a:endParaRPr lang="pl-PL" sz="2000" i="1" dirty="0">
              <a:solidFill>
                <a:schemeClr val="tx1">
                  <a:lumMod val="50000"/>
                  <a:lumOff val="50000"/>
                </a:schemeClr>
              </a:solidFill>
            </a:endParaRPr>
          </a:p>
          <a:p>
            <a:pPr marL="457200" indent="-457200">
              <a:lnSpc>
                <a:spcPts val="1900"/>
              </a:lnSpc>
              <a:buFont typeface="+mj-lt"/>
              <a:buAutoNum type="arabicPeriod"/>
              <a:tabLst>
                <a:tab pos="447675" algn="l"/>
                <a:tab pos="628650" algn="l"/>
              </a:tabLst>
            </a:pPr>
            <a:endParaRPr lang="pl-PL" sz="2000" i="1" dirty="0">
              <a:solidFill>
                <a:schemeClr val="bg1">
                  <a:lumMod val="50000"/>
                </a:schemeClr>
              </a:solidFill>
            </a:endParaRPr>
          </a:p>
          <a:p>
            <a:pPr>
              <a:lnSpc>
                <a:spcPts val="1900"/>
              </a:lnSpc>
              <a:tabLst>
                <a:tab pos="447675" algn="l"/>
                <a:tab pos="628650" algn="l"/>
              </a:tabLst>
            </a:pPr>
            <a:endParaRPr lang="pl-PL" sz="2000" i="1" dirty="0"/>
          </a:p>
        </p:txBody>
      </p:sp>
      <p:sp>
        <p:nvSpPr>
          <p:cNvPr id="17" name="Prostokąt 16"/>
          <p:cNvSpPr/>
          <p:nvPr/>
        </p:nvSpPr>
        <p:spPr>
          <a:xfrm>
            <a:off x="900112" y="1700808"/>
            <a:ext cx="7560321" cy="414046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171450" indent="-171450">
              <a:lnSpc>
                <a:spcPct val="200000"/>
              </a:lnSpc>
              <a:spcBef>
                <a:spcPts val="1800"/>
              </a:spcBef>
              <a:buFont typeface="Wingdings" panose="05000000000000000000" pitchFamily="2" charset="2"/>
              <a:buChar char="§"/>
            </a:pPr>
            <a:endParaRPr lang="pl-PL" sz="1400" dirty="0" smtClean="0">
              <a:solidFill>
                <a:schemeClr val="tx1">
                  <a:lumMod val="65000"/>
                  <a:lumOff val="35000"/>
                </a:schemeClr>
              </a:solidFill>
              <a:latin typeface="Arial" panose="020B0604020202020204" pitchFamily="34" charset="0"/>
              <a:cs typeface="Arial" panose="020B0604020202020204" pitchFamily="34" charset="0"/>
            </a:endParaRPr>
          </a:p>
          <a:p>
            <a:pPr marL="171450" indent="-171450">
              <a:lnSpc>
                <a:spcPct val="200000"/>
              </a:lnSpc>
              <a:buFont typeface="Wingdings" panose="05000000000000000000" pitchFamily="2" charset="2"/>
              <a:buChar char="§"/>
            </a:pPr>
            <a:r>
              <a:rPr lang="pl-PL" sz="1400" dirty="0" smtClean="0">
                <a:solidFill>
                  <a:schemeClr val="tx1">
                    <a:lumMod val="65000"/>
                    <a:lumOff val="35000"/>
                  </a:schemeClr>
                </a:solidFill>
                <a:latin typeface="Arial" panose="020B0604020202020204" pitchFamily="34" charset="0"/>
                <a:cs typeface="Arial" panose="020B0604020202020204" pitchFamily="34" charset="0"/>
              </a:rPr>
              <a:t>Przygotuj rozwiązanie </a:t>
            </a:r>
            <a:r>
              <a:rPr lang="pl-PL" sz="1400" dirty="0">
                <a:solidFill>
                  <a:schemeClr val="tx1">
                    <a:lumMod val="65000"/>
                    <a:lumOff val="35000"/>
                  </a:schemeClr>
                </a:solidFill>
                <a:latin typeface="Arial" panose="020B0604020202020204" pitchFamily="34" charset="0"/>
                <a:cs typeface="Arial" panose="020B0604020202020204" pitchFamily="34" charset="0"/>
              </a:rPr>
              <a:t>zadania </a:t>
            </a:r>
            <a:r>
              <a:rPr lang="pl-PL" sz="1400" dirty="0" smtClean="0">
                <a:solidFill>
                  <a:schemeClr val="tx1">
                    <a:lumMod val="65000"/>
                    <a:lumOff val="35000"/>
                  </a:schemeClr>
                </a:solidFill>
                <a:latin typeface="Arial" panose="020B0604020202020204" pitchFamily="34" charset="0"/>
                <a:cs typeface="Arial" panose="020B0604020202020204" pitchFamily="34" charset="0"/>
              </a:rPr>
              <a:t>w </a:t>
            </a:r>
            <a:r>
              <a:rPr lang="pl-PL" sz="1400" dirty="0">
                <a:solidFill>
                  <a:schemeClr val="tx1">
                    <a:lumMod val="65000"/>
                    <a:lumOff val="35000"/>
                  </a:schemeClr>
                </a:solidFill>
                <a:latin typeface="Arial" panose="020B0604020202020204" pitchFamily="34" charset="0"/>
                <a:cs typeface="Arial" panose="020B0604020202020204" pitchFamily="34" charset="0"/>
              </a:rPr>
              <a:t>formie </a:t>
            </a:r>
            <a:r>
              <a:rPr lang="pl-PL" sz="1400" dirty="0" smtClean="0">
                <a:solidFill>
                  <a:schemeClr val="tx1">
                    <a:lumMod val="65000"/>
                    <a:lumOff val="35000"/>
                  </a:schemeClr>
                </a:solidFill>
                <a:latin typeface="Arial" panose="020B0604020202020204" pitchFamily="34" charset="0"/>
                <a:cs typeface="Arial" panose="020B0604020202020204" pitchFamily="34" charset="0"/>
              </a:rPr>
              <a:t>pliku .ppt, na maksymalnie 5 slajdach (do 5 MB).</a:t>
            </a:r>
            <a:endParaRPr lang="pl-PL" sz="1400" dirty="0">
              <a:solidFill>
                <a:schemeClr val="tx1">
                  <a:lumMod val="65000"/>
                  <a:lumOff val="35000"/>
                </a:schemeClr>
              </a:solidFill>
              <a:latin typeface="Arial" panose="020B0604020202020204" pitchFamily="34" charset="0"/>
              <a:cs typeface="Arial" panose="020B0604020202020204" pitchFamily="34" charset="0"/>
            </a:endParaRPr>
          </a:p>
          <a:p>
            <a:pPr marL="171450" indent="-171450">
              <a:lnSpc>
                <a:spcPct val="200000"/>
              </a:lnSpc>
              <a:spcBef>
                <a:spcPts val="600"/>
              </a:spcBef>
              <a:buFont typeface="Wingdings" panose="05000000000000000000" pitchFamily="2" charset="2"/>
              <a:buChar char="§"/>
            </a:pPr>
            <a:r>
              <a:rPr lang="pl-PL" sz="1400" dirty="0" smtClean="0">
                <a:solidFill>
                  <a:schemeClr val="tx1">
                    <a:lumMod val="65000"/>
                    <a:lumOff val="35000"/>
                  </a:schemeClr>
                </a:solidFill>
                <a:latin typeface="Arial" panose="020B0604020202020204" pitchFamily="34" charset="0"/>
                <a:cs typeface="Arial" panose="020B0604020202020204" pitchFamily="34" charset="0"/>
              </a:rPr>
              <a:t>W przypadku wątpliwości zapraszamy do kontaktu poprzez skrzynkę e-mail: </a:t>
            </a:r>
            <a:br>
              <a:rPr lang="pl-PL" sz="1400" dirty="0" smtClean="0">
                <a:solidFill>
                  <a:schemeClr val="tx1">
                    <a:lumMod val="65000"/>
                    <a:lumOff val="35000"/>
                  </a:schemeClr>
                </a:solidFill>
                <a:latin typeface="Arial" panose="020B0604020202020204" pitchFamily="34" charset="0"/>
                <a:cs typeface="Arial" panose="020B0604020202020204" pitchFamily="34" charset="0"/>
              </a:rPr>
            </a:br>
            <a:r>
              <a:rPr lang="pl-PL" sz="1400" b="1" dirty="0" smtClean="0">
                <a:solidFill>
                  <a:schemeClr val="tx1">
                    <a:lumMod val="65000"/>
                    <a:lumOff val="35000"/>
                  </a:schemeClr>
                </a:solidFill>
                <a:latin typeface="Arial" panose="020B0604020202020204" pitchFamily="34" charset="0"/>
                <a:cs typeface="Arial" panose="020B0604020202020204" pitchFamily="34" charset="0"/>
              </a:rPr>
              <a:t>a</a:t>
            </a:r>
            <a:r>
              <a:rPr lang="pl-PL" sz="1400" b="1" dirty="0" smtClean="0">
                <a:solidFill>
                  <a:schemeClr val="tx1">
                    <a:lumMod val="65000"/>
                    <a:lumOff val="35000"/>
                  </a:schemeClr>
                </a:solidFill>
                <a:latin typeface="Arial" panose="020B0604020202020204" pitchFamily="34" charset="0"/>
                <a:cs typeface="Arial" panose="020B0604020202020204" pitchFamily="34" charset="0"/>
              </a:rPr>
              <a:t>leksandra.pajor@orlen.pl</a:t>
            </a:r>
            <a:endParaRPr lang="pl-PL" sz="1400" dirty="0" smtClean="0">
              <a:solidFill>
                <a:schemeClr val="tx1">
                  <a:lumMod val="65000"/>
                  <a:lumOff val="35000"/>
                </a:schemeClr>
              </a:solidFill>
              <a:latin typeface="Arial" panose="020B0604020202020204" pitchFamily="34" charset="0"/>
              <a:cs typeface="Arial" panose="020B0604020202020204" pitchFamily="34" charset="0"/>
            </a:endParaRPr>
          </a:p>
          <a:p>
            <a:pPr marL="171450" indent="-171450">
              <a:lnSpc>
                <a:spcPct val="200000"/>
              </a:lnSpc>
              <a:spcBef>
                <a:spcPts val="600"/>
              </a:spcBef>
              <a:buFont typeface="Wingdings" panose="05000000000000000000" pitchFamily="2" charset="2"/>
              <a:buChar char="§"/>
            </a:pPr>
            <a:r>
              <a:rPr lang="pl-PL" sz="1400" dirty="0">
                <a:solidFill>
                  <a:schemeClr val="tx1">
                    <a:lumMod val="65000"/>
                    <a:lumOff val="35000"/>
                  </a:schemeClr>
                </a:solidFill>
                <a:latin typeface="Arial" panose="020B0604020202020204" pitchFamily="34" charset="0"/>
                <a:cs typeface="Arial" panose="020B0604020202020204" pitchFamily="34" charset="0"/>
              </a:rPr>
              <a:t>Autorów najlepszych rozwiązań zaprosimy do zaprezentowania materiału podczas rozmowy rekrutacyjnej. </a:t>
            </a:r>
            <a:r>
              <a:rPr lang="pl-PL" sz="1400" b="1" dirty="0">
                <a:solidFill>
                  <a:schemeClr val="tx1">
                    <a:lumMod val="65000"/>
                    <a:lumOff val="35000"/>
                  </a:schemeClr>
                </a:solidFill>
                <a:latin typeface="Arial" panose="020B0604020202020204" pitchFamily="34" charset="0"/>
                <a:cs typeface="Arial" panose="020B0604020202020204" pitchFamily="34" charset="0"/>
              </a:rPr>
              <a:t>Do zobaczenia</a:t>
            </a:r>
            <a:r>
              <a:rPr lang="pl-PL" sz="1400" b="1" dirty="0" smtClean="0">
                <a:solidFill>
                  <a:schemeClr val="tx1">
                    <a:lumMod val="65000"/>
                    <a:lumOff val="35000"/>
                  </a:schemeClr>
                </a:solidFill>
                <a:latin typeface="Arial" panose="020B0604020202020204" pitchFamily="34" charset="0"/>
                <a:cs typeface="Arial" panose="020B0604020202020204" pitchFamily="34" charset="0"/>
              </a:rPr>
              <a:t>! </a:t>
            </a:r>
            <a:endParaRPr lang="pl-PL" sz="1400" dirty="0">
              <a:solidFill>
                <a:schemeClr val="tx1">
                  <a:lumMod val="65000"/>
                  <a:lumOff val="35000"/>
                </a:schemeClr>
              </a:solidFill>
              <a:latin typeface="Arial" panose="020B0604020202020204" pitchFamily="34" charset="0"/>
              <a:cs typeface="Arial" panose="020B0604020202020204" pitchFamily="34" charset="0"/>
            </a:endParaRPr>
          </a:p>
          <a:p>
            <a:pPr>
              <a:lnSpc>
                <a:spcPct val="200000"/>
              </a:lnSpc>
              <a:spcBef>
                <a:spcPts val="600"/>
              </a:spcBef>
            </a:pPr>
            <a:endParaRPr lang="pl-PL" sz="1400" b="1" dirty="0">
              <a:solidFill>
                <a:schemeClr val="tx1">
                  <a:lumMod val="65000"/>
                  <a:lumOff val="35000"/>
                </a:schemeClr>
              </a:solidFill>
              <a:latin typeface="Arial" panose="020B0604020202020204" pitchFamily="34" charset="0"/>
              <a:cs typeface="Arial" panose="020B0604020202020204" pitchFamily="34" charset="0"/>
            </a:endParaRPr>
          </a:p>
        </p:txBody>
      </p:sp>
      <p:grpSp>
        <p:nvGrpSpPr>
          <p:cNvPr id="18" name="Grupa 17"/>
          <p:cNvGrpSpPr/>
          <p:nvPr/>
        </p:nvGrpSpPr>
        <p:grpSpPr>
          <a:xfrm>
            <a:off x="900113" y="1700808"/>
            <a:ext cx="7560320" cy="54006"/>
            <a:chOff x="1331913" y="4797160"/>
            <a:chExt cx="7559675" cy="72000"/>
          </a:xfrm>
        </p:grpSpPr>
        <p:cxnSp>
          <p:nvCxnSpPr>
            <p:cNvPr id="19" name="Łącznik prosty 18"/>
            <p:cNvCxnSpPr/>
            <p:nvPr/>
          </p:nvCxnSpPr>
          <p:spPr>
            <a:xfrm>
              <a:off x="1331913" y="4797160"/>
              <a:ext cx="7559675" cy="0"/>
            </a:xfrm>
            <a:prstGeom prst="line">
              <a:avLst/>
            </a:prstGeom>
            <a:ln w="19050">
              <a:solidFill>
                <a:srgbClr val="DD1E04"/>
              </a:solidFill>
            </a:ln>
          </p:spPr>
          <p:style>
            <a:lnRef idx="1">
              <a:schemeClr val="accent1"/>
            </a:lnRef>
            <a:fillRef idx="0">
              <a:schemeClr val="accent1"/>
            </a:fillRef>
            <a:effectRef idx="0">
              <a:schemeClr val="accent1"/>
            </a:effectRef>
            <a:fontRef idx="minor">
              <a:schemeClr val="tx1"/>
            </a:fontRef>
          </p:style>
        </p:cxnSp>
        <p:sp>
          <p:nvSpPr>
            <p:cNvPr id="20" name="Prostokąt 19"/>
            <p:cNvSpPr/>
            <p:nvPr/>
          </p:nvSpPr>
          <p:spPr>
            <a:xfrm flipV="1">
              <a:off x="1331913" y="4797160"/>
              <a:ext cx="1223863" cy="72000"/>
            </a:xfrm>
            <a:prstGeom prst="rect">
              <a:avLst/>
            </a:prstGeom>
            <a:solidFill>
              <a:srgbClr val="DD1E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grpSp>
      <p:grpSp>
        <p:nvGrpSpPr>
          <p:cNvPr id="21" name="Grupa 20"/>
          <p:cNvGrpSpPr/>
          <p:nvPr/>
        </p:nvGrpSpPr>
        <p:grpSpPr>
          <a:xfrm>
            <a:off x="900112" y="5733256"/>
            <a:ext cx="7560321" cy="71172"/>
            <a:chOff x="396701" y="5877272"/>
            <a:chExt cx="7559675" cy="72000"/>
          </a:xfrm>
        </p:grpSpPr>
        <p:cxnSp>
          <p:nvCxnSpPr>
            <p:cNvPr id="22" name="Łącznik prosty 21"/>
            <p:cNvCxnSpPr/>
            <p:nvPr/>
          </p:nvCxnSpPr>
          <p:spPr>
            <a:xfrm>
              <a:off x="396701" y="5948436"/>
              <a:ext cx="7559675" cy="0"/>
            </a:xfrm>
            <a:prstGeom prst="line">
              <a:avLst/>
            </a:prstGeom>
            <a:ln w="19050">
              <a:solidFill>
                <a:srgbClr val="DD1E04"/>
              </a:solidFill>
            </a:ln>
          </p:spPr>
          <p:style>
            <a:lnRef idx="1">
              <a:schemeClr val="accent1"/>
            </a:lnRef>
            <a:fillRef idx="0">
              <a:schemeClr val="accent1"/>
            </a:fillRef>
            <a:effectRef idx="0">
              <a:schemeClr val="accent1"/>
            </a:effectRef>
            <a:fontRef idx="minor">
              <a:schemeClr val="tx1"/>
            </a:fontRef>
          </p:style>
        </p:cxnSp>
        <p:sp>
          <p:nvSpPr>
            <p:cNvPr id="23" name="Prostokąt 22"/>
            <p:cNvSpPr/>
            <p:nvPr/>
          </p:nvSpPr>
          <p:spPr>
            <a:xfrm flipV="1">
              <a:off x="6732513" y="5877272"/>
              <a:ext cx="1223863" cy="72000"/>
            </a:xfrm>
            <a:prstGeom prst="rect">
              <a:avLst/>
            </a:prstGeom>
            <a:solidFill>
              <a:srgbClr val="DD1E0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grpSp>
      <p:grpSp>
        <p:nvGrpSpPr>
          <p:cNvPr id="24" name="Grupa 23"/>
          <p:cNvGrpSpPr/>
          <p:nvPr/>
        </p:nvGrpSpPr>
        <p:grpSpPr>
          <a:xfrm>
            <a:off x="6844170" y="325687"/>
            <a:ext cx="1688271" cy="684076"/>
            <a:chOff x="4659767" y="325687"/>
            <a:chExt cx="1688271" cy="684076"/>
          </a:xfrm>
        </p:grpSpPr>
        <p:sp>
          <p:nvSpPr>
            <p:cNvPr id="25" name="Prostokąt 24"/>
            <p:cNvSpPr/>
            <p:nvPr/>
          </p:nvSpPr>
          <p:spPr>
            <a:xfrm>
              <a:off x="5147824" y="325687"/>
              <a:ext cx="1200214" cy="68407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l-PL"/>
            </a:p>
          </p:txBody>
        </p:sp>
        <p:pic>
          <p:nvPicPr>
            <p:cNvPr id="26" name="Obraz 2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659767" y="488166"/>
              <a:ext cx="1656184" cy="420554"/>
            </a:xfrm>
            <a:prstGeom prst="rect">
              <a:avLst/>
            </a:prstGeom>
          </p:spPr>
        </p:pic>
      </p:grpSp>
    </p:spTree>
    <p:extLst>
      <p:ext uri="{BB962C8B-B14F-4D97-AF65-F5344CB8AC3E}">
        <p14:creationId xmlns:p14="http://schemas.microsoft.com/office/powerpoint/2010/main" val="3732608309"/>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kument" ma:contentTypeID="0x010100A67012FB7FA90E42B4F99F07E0E35106" ma:contentTypeVersion="1" ma:contentTypeDescription="Utwórz nowy dokument." ma:contentTypeScope="" ma:versionID="909770d52b169009324bfe1081a88708">
  <xsd:schema xmlns:xsd="http://www.w3.org/2001/XMLSchema" xmlns:xs="http://www.w3.org/2001/XMLSchema" xmlns:p="http://schemas.microsoft.com/office/2006/metadata/properties" xmlns:ns1="http://schemas.microsoft.com/sharepoint/v3" targetNamespace="http://schemas.microsoft.com/office/2006/metadata/properties" ma:root="true" ma:fieldsID="817573e9cebe49395029ccb7cb739259"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Planowana data rozpoczęcia" ma:description="" ma:hidden="true" ma:internalName="PublishingStartDate">
      <xsd:simpleType>
        <xsd:restriction base="dms:Unknown"/>
      </xsd:simpleType>
    </xsd:element>
    <xsd:element name="PublishingExpirationDate" ma:index="9" nillable="true" ma:displayName="Planowana data zakończenia" ma:description=""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zawartości"/>
        <xsd:element ref="dc:title" minOccurs="0" maxOccurs="1" ma:index="4" ma:displayName="Tytuł"/>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StartDate xmlns="http://schemas.microsoft.com/sharepoint/v3" xsi:nil="true"/>
    <PublishingExpirationDate xmlns="http://schemas.microsoft.com/sharepoint/v3" xsi:nil="true"/>
  </documentManagement>
</p:properties>
</file>

<file path=customXml/itemProps1.xml><?xml version="1.0" encoding="utf-8"?>
<ds:datastoreItem xmlns:ds="http://schemas.openxmlformats.org/officeDocument/2006/customXml" ds:itemID="{833E99B1-068D-4D70-9928-D6DF98C7799A}"/>
</file>

<file path=customXml/itemProps2.xml><?xml version="1.0" encoding="utf-8"?>
<ds:datastoreItem xmlns:ds="http://schemas.openxmlformats.org/officeDocument/2006/customXml" ds:itemID="{94B5FAA8-948F-4004-8606-02F45A70F49F}"/>
</file>

<file path=customXml/itemProps3.xml><?xml version="1.0" encoding="utf-8"?>
<ds:datastoreItem xmlns:ds="http://schemas.openxmlformats.org/officeDocument/2006/customXml" ds:itemID="{043AF7B9-12ED-496D-90B5-2A62B5E5EE44}"/>
</file>

<file path=docProps/app.xml><?xml version="1.0" encoding="utf-8"?>
<Properties xmlns="http://schemas.openxmlformats.org/officeDocument/2006/extended-properties" xmlns:vt="http://schemas.openxmlformats.org/officeDocument/2006/docPropsVTypes">
  <Template>blank</Template>
  <TotalTime>3581</TotalTime>
  <Words>398</Words>
  <Application>Microsoft Office PowerPoint</Application>
  <PresentationFormat>Pokaz na ekranie (4:3)</PresentationFormat>
  <Paragraphs>28</Paragraphs>
  <Slides>5</Slides>
  <Notes>2</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5</vt:i4>
      </vt:variant>
    </vt:vector>
  </HeadingPairs>
  <TitlesOfParts>
    <vt:vector size="9" baseType="lpstr">
      <vt:lpstr>Arial</vt:lpstr>
      <vt:lpstr>Calibri</vt:lpstr>
      <vt:lpstr>Wingdings</vt:lpstr>
      <vt:lpstr>Blank</vt:lpstr>
      <vt:lpstr>Prezentacja programu PowerPoint</vt:lpstr>
      <vt:lpstr>Prezentacja programu PowerPoint</vt:lpstr>
      <vt:lpstr>Prezentacja programu PowerPoint</vt:lpstr>
      <vt:lpstr>Prezentacja programu PowerPoint</vt:lpstr>
      <vt:lpstr>Prezentacja programu PowerPoint</vt:lpstr>
    </vt:vector>
  </TitlesOfParts>
  <Company>PKN ORLEN SA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5_Case study_Technologia_i_Rozwój_Trzebinia</dc:title>
  <dc:creator>Anna Zarzycka</dc:creator>
  <cp:lastModifiedBy>Olesch Małgorzata (OPD)</cp:lastModifiedBy>
  <cp:revision>98</cp:revision>
  <cp:lastPrinted>2018-03-15T12:55:12Z</cp:lastPrinted>
  <dcterms:created xsi:type="dcterms:W3CDTF">2018-02-26T18:22:38Z</dcterms:created>
  <dcterms:modified xsi:type="dcterms:W3CDTF">2022-03-14T13:23:16Z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0x010100A67012FB7FA90E42B4F99F07E0E35106</vt:lpwstr>
  </property>
</Properties>
</file>