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0" r:id="rId2"/>
    <p:sldId id="304" r:id="rId3"/>
    <p:sldId id="302" r:id="rId4"/>
    <p:sldId id="303" r:id="rId5"/>
  </p:sldIdLst>
  <p:sldSz cx="9144000" cy="6858000" type="screen4x3"/>
  <p:notesSz cx="6808788" cy="99409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RLEN Południe" id="{BCD65DDA-0AE6-4866-8D64-D8F06425CD65}">
          <p14:sldIdLst>
            <p14:sldId id="300"/>
            <p14:sldId id="304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/>
  </p:normalViewPr>
  <p:slideViewPr>
    <p:cSldViewPr>
      <p:cViewPr>
        <p:scale>
          <a:sx n="110" d="100"/>
          <a:sy n="110" d="100"/>
        </p:scale>
        <p:origin x="18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77C1A-6114-47BB-BD72-F67DAF6B9AB8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2FE93-CD1F-43A9-B7A2-7A4D5B569D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845ED-0E75-4BCA-B729-9009499B56C0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33766-3D28-4FDC-A2FD-C603D0B729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77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745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7930E-BBCC-4838-A741-581A212E38BD}" type="slidenum">
              <a:rPr lang="pl-PL" smtClean="0">
                <a:solidFill>
                  <a:prstClr val="black"/>
                </a:solidFill>
              </a:rPr>
              <a:pPr/>
              <a:t>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034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57930E-BBCC-4838-A741-581A212E38BD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78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rona tekst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7982869" y="6408068"/>
            <a:ext cx="1161131" cy="449932"/>
          </a:xfrm>
          <a:prstGeom prst="rect">
            <a:avLst/>
          </a:prstGeom>
          <a:solidFill>
            <a:srgbClr val="AEA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7982869" y="6510536"/>
            <a:ext cx="476919" cy="2308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fld id="{3D53E20D-40C3-4830-9C95-B7490D68330A}" type="slidenum">
              <a:rPr lang="pl-PL" sz="1500" smtClean="0">
                <a:solidFill>
                  <a:schemeClr val="bg1"/>
                </a:solidFill>
              </a:rPr>
              <a:pPr algn="ctr"/>
              <a:t>‹#›</a:t>
            </a:fld>
            <a:endParaRPr lang="pl-PL" sz="1500" dirty="0"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 userDrawn="1"/>
        </p:nvCxnSpPr>
        <p:spPr>
          <a:xfrm flipV="1">
            <a:off x="0" y="1052513"/>
            <a:ext cx="8459788" cy="794"/>
          </a:xfrm>
          <a:prstGeom prst="line">
            <a:avLst/>
          </a:prstGeom>
          <a:ln w="28575">
            <a:solidFill>
              <a:srgbClr val="DD1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 userDrawn="1"/>
        </p:nvSpPr>
        <p:spPr>
          <a:xfrm flipV="1">
            <a:off x="0" y="1053307"/>
            <a:ext cx="899592" cy="242218"/>
          </a:xfrm>
          <a:prstGeom prst="rect">
            <a:avLst/>
          </a:prstGeom>
          <a:solidFill>
            <a:srgbClr val="DD1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 descr="!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696" y="280800"/>
            <a:ext cx="719329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5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8"/>
          <p:cNvGrpSpPr/>
          <p:nvPr userDrawn="1"/>
        </p:nvGrpSpPr>
        <p:grpSpPr>
          <a:xfrm flipH="1" flipV="1">
            <a:off x="-14433" y="4076702"/>
            <a:ext cx="9143623" cy="72000"/>
            <a:chOff x="-1187247" y="5877272"/>
            <a:chExt cx="9143623" cy="72000"/>
          </a:xfrm>
        </p:grpSpPr>
        <p:cxnSp>
          <p:nvCxnSpPr>
            <p:cNvPr id="6" name="Łącznik prosty 10"/>
            <p:cNvCxnSpPr/>
            <p:nvPr/>
          </p:nvCxnSpPr>
          <p:spPr>
            <a:xfrm flipV="1">
              <a:off x="-1187247" y="5948436"/>
              <a:ext cx="9143622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rostokąt 6"/>
            <p:cNvSpPr/>
            <p:nvPr/>
          </p:nvSpPr>
          <p:spPr>
            <a:xfrm flipV="1">
              <a:off x="6732513" y="5877272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84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2022-03-11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8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19770" y="4472975"/>
            <a:ext cx="7740018" cy="81560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stażowy Kierunek ORLEN  </a:t>
            </a:r>
          </a:p>
          <a:p>
            <a:pPr>
              <a:spcBef>
                <a:spcPts val="600"/>
              </a:spcBef>
            </a:pP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Zadanie rekrutacyjne pt. </a:t>
            </a: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Budowa nowego PMO w organizacji</a:t>
            </a: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pl-PL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19770" y="5883940"/>
            <a:ext cx="7740018" cy="4308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ORLEN Południe S.A.</a:t>
            </a:r>
          </a:p>
          <a:p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Zarządzanie Projektami i Procesami</a:t>
            </a:r>
            <a:endParaRPr lang="pl-PL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Łącznik prosty 12"/>
          <p:cNvCxnSpPr/>
          <p:nvPr/>
        </p:nvCxnSpPr>
        <p:spPr>
          <a:xfrm>
            <a:off x="719138" y="5841269"/>
            <a:ext cx="77406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az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5"/>
            <a:ext cx="9144000" cy="4075507"/>
          </a:xfrm>
          <a:prstGeom prst="rect">
            <a:avLst/>
          </a:prstGeom>
        </p:spPr>
      </p:pic>
      <p:sp>
        <p:nvSpPr>
          <p:cNvPr id="7" name="Owal 6"/>
          <p:cNvSpPr/>
          <p:nvPr/>
        </p:nvSpPr>
        <p:spPr>
          <a:xfrm>
            <a:off x="5652120" y="828997"/>
            <a:ext cx="2232248" cy="2311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186" y="1678982"/>
            <a:ext cx="241011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1007604" y="1412776"/>
            <a:ext cx="7319292" cy="676339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28600" lvl="0" indent="-228600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Witaj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Aplikujesz do Działu Zarządzania Projektami i Procesami w ORLEN Południe. Obszar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realizuje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istotne i innowacyjne projekty zarówno dla ORLEN Południe jak i dla całej Grupy Kapitałowej ORLEN, w szczególności konsekwentnie rozwija technologie i kładzie nacisk na rozwój know-how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obszarze </a:t>
            </a:r>
            <a:r>
              <a:rPr lang="pl-PL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biorafineryjnym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jako podstawę do podjęcia decyzji strategicznych </a:t>
            </a:r>
            <a:r>
              <a:rPr lang="pl-PL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kierunku przekształcania Spółki ORLEN Południe w </a:t>
            </a:r>
            <a:r>
              <a:rPr lang="pl-PL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biorafinerię</a:t>
            </a:r>
            <a:r>
              <a:rPr lang="pl-P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Stanowisko,</a:t>
            </a:r>
            <a:r>
              <a:rPr kumimoji="0" lang="pl-PL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na które aplikujesz obsługuje procesy związane z budową i rozwojem profesjonalnego Project Management Office, którego głównym zadaniem jest wspieranie Kierowników Projektów w procesie zarządzania projektami oraz nadzór nad stosowaniem odpowiedniej metodyki w ich pracy.</a:t>
            </a: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Treść zadania </a:t>
            </a:r>
            <a:r>
              <a:rPr kumimoji="0" lang="pl-PL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kolejnym slajdzie dotyczy wiedzy ogólnej z zakresu zarządzania projektami. Do jego rozwiązania wykorzystaj swoją pomysłowość, kreatywne i logiczne myślenie oraz innowacyjność! Autorskie pomysły i rozwiązania będą wyżej punktowane, aniżeli wiedza „podręcznikowa” dostępna w Internecie i literaturze naukowej.</a:t>
            </a: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pl-PL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Wprowadzenie do tematyki zadania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" name="Grupa 2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2" name="Prostokąt 1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" name="Obraz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506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Treść zadania</a:t>
            </a:r>
            <a:endParaRPr lang="pl-PL" b="1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007604" y="1412776"/>
            <a:ext cx="7319292" cy="517064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Właśnie rozpoczynasz swoją nową pracę jako specjalista w Biurze Zarządzania Projektami (PMO) w niewielkiej firmie produkcyjnej. Biuro jest nowym działem, które ma odpowiadać za wdrożenie metodyki i standardów zarządzania projektami. Prezes Twojej Spółki zapowiedział wdrożenie dużego programu rozwojowego, na który przeznaczy olbrzymie nakłady inwestycyjne. </a:t>
            </a:r>
          </a:p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 firmie realizuje się już kilka mniejszych inwestycji i przedsięwzięć, które jednak nigdy nie zostało nazwane „Projektem”.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 obliczu nowych wyzwań w Spółce planuje się rozpoczęcie wielu nowych inwestycji polegających m.in. na rozbudowach własnych instalacji, budowie nowych oddziałów, rozpoczęciu prac B+R, zakupu aktywów Spółek oraz rozwoju infrastruktury IT. </a:t>
            </a:r>
          </a:p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Twoim zadaniem jest zorganizowanie całego systemu zarządzania projektami </a:t>
            </a:r>
            <a:b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 Spółce. Jakie usługi PMO zdecydujesz się wdrożyć? W jakiej kolejności? </a:t>
            </a:r>
            <a:b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Od czego rozpoczniesz? Stwórz kompleksową mapę drogową rozwoju Biura.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10" name="Prostokąt 9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1" name="Obraz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84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Informacje techniczne dla kandydata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92162" y="4355306"/>
            <a:ext cx="7559675" cy="801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pl-PL"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lnSpc>
                <a:spcPts val="1900"/>
              </a:lnSpc>
              <a:buFont typeface="+mj-lt"/>
              <a:buAutoNum type="arabicPeriod"/>
              <a:tabLst>
                <a:tab pos="447675" algn="l"/>
                <a:tab pos="628650" algn="l"/>
              </a:tabLst>
            </a:pPr>
            <a:endParaRPr lang="pl-PL" sz="20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  <a:tabLst>
                <a:tab pos="447675" algn="l"/>
                <a:tab pos="628650" algn="l"/>
              </a:tabLst>
            </a:pPr>
            <a:endParaRPr lang="pl-PL" sz="2000" i="1" dirty="0"/>
          </a:p>
        </p:txBody>
      </p:sp>
      <p:sp>
        <p:nvSpPr>
          <p:cNvPr id="17" name="Prostokąt 16"/>
          <p:cNvSpPr/>
          <p:nvPr/>
        </p:nvSpPr>
        <p:spPr>
          <a:xfrm>
            <a:off x="900112" y="1700808"/>
            <a:ext cx="7560321" cy="4140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lnSpc>
                <a:spcPct val="2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Przygotuj rozwiązanie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zadania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pliku .ppt, na maksymalnie 5 slajdach (do 5 MB).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wątpliwości zapraszamy do kontaktu poprzez skrzynkę e-mail: </a:t>
            </a:r>
            <a:b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maksymilian.kloc@orlen.pl</a:t>
            </a: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Autorów najlepszych rozwiązań zaprosimy do zaprezentowania materiału podczas rozmowy rekrutacyjnej. </a:t>
            </a:r>
            <a:r>
              <a:rPr lang="pl-PL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zobaczenia</a:t>
            </a: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600"/>
              </a:spcBef>
            </a:pPr>
            <a:endParaRPr lang="pl-PL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upa 17"/>
          <p:cNvGrpSpPr/>
          <p:nvPr/>
        </p:nvGrpSpPr>
        <p:grpSpPr>
          <a:xfrm>
            <a:off x="900113" y="1700808"/>
            <a:ext cx="7560320" cy="54006"/>
            <a:chOff x="1331913" y="4797160"/>
            <a:chExt cx="7559675" cy="72000"/>
          </a:xfrm>
        </p:grpSpPr>
        <p:cxnSp>
          <p:nvCxnSpPr>
            <p:cNvPr id="19" name="Łącznik prosty 18"/>
            <p:cNvCxnSpPr/>
            <p:nvPr/>
          </p:nvCxnSpPr>
          <p:spPr>
            <a:xfrm>
              <a:off x="1331913" y="4797160"/>
              <a:ext cx="7559675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Prostokąt 19"/>
            <p:cNvSpPr/>
            <p:nvPr/>
          </p:nvSpPr>
          <p:spPr>
            <a:xfrm flipV="1">
              <a:off x="1331913" y="4797160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900112" y="5733256"/>
            <a:ext cx="7560321" cy="71172"/>
            <a:chOff x="396701" y="5877272"/>
            <a:chExt cx="7559675" cy="72000"/>
          </a:xfrm>
        </p:grpSpPr>
        <p:cxnSp>
          <p:nvCxnSpPr>
            <p:cNvPr id="22" name="Łącznik prosty 21"/>
            <p:cNvCxnSpPr/>
            <p:nvPr/>
          </p:nvCxnSpPr>
          <p:spPr>
            <a:xfrm>
              <a:off x="396701" y="5948436"/>
              <a:ext cx="7559675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Prostokąt 22"/>
            <p:cNvSpPr/>
            <p:nvPr/>
          </p:nvSpPr>
          <p:spPr>
            <a:xfrm flipV="1">
              <a:off x="6732513" y="5877272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4" name="Grupa 23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25" name="Prostokąt 24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717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012FB7FA90E42B4F99F07E0E35106" ma:contentTypeVersion="1" ma:contentTypeDescription="Utwórz nowy dokument." ma:contentTypeScope="" ma:versionID="909770d52b169009324bfe1081a8870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17573e9cebe49395029ccb7cb73925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owana data rozpoczęci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Planowana data zakończenia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1E47656-1DC0-494C-8134-E7C0F81E3E8D}"/>
</file>

<file path=customXml/itemProps2.xml><?xml version="1.0" encoding="utf-8"?>
<ds:datastoreItem xmlns:ds="http://schemas.openxmlformats.org/officeDocument/2006/customXml" ds:itemID="{1020459F-24D8-4B48-A0E1-7981145EEB3A}"/>
</file>

<file path=customXml/itemProps3.xml><?xml version="1.0" encoding="utf-8"?>
<ds:datastoreItem xmlns:ds="http://schemas.openxmlformats.org/officeDocument/2006/customXml" ds:itemID="{2B757760-1A54-4417-9EDF-7327C958BF22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3569</TotalTime>
  <Words>368</Words>
  <Application>Microsoft Office PowerPoint</Application>
  <PresentationFormat>Pokaz na ekranie (4:3)</PresentationFormat>
  <Paragraphs>31</Paragraphs>
  <Slides>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Blank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PKN ORLEN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4_Case study_Zarządzanie_Projektami_Trzebinia</dc:title>
  <dc:creator>Anna Zarzycka</dc:creator>
  <cp:lastModifiedBy>Kloc Maksymilian (OPD)</cp:lastModifiedBy>
  <cp:revision>95</cp:revision>
  <cp:lastPrinted>2018-03-15T12:55:12Z</cp:lastPrinted>
  <dcterms:created xsi:type="dcterms:W3CDTF">2018-02-26T18:22:38Z</dcterms:created>
  <dcterms:modified xsi:type="dcterms:W3CDTF">2022-03-11T13:25:42Z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0x010100A67012FB7FA90E42B4F99F07E0E35106</vt:lpwstr>
  </property>
</Properties>
</file>