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00" r:id="rId2"/>
    <p:sldId id="301" r:id="rId3"/>
    <p:sldId id="302" r:id="rId4"/>
    <p:sldId id="306" r:id="rId5"/>
    <p:sldId id="303" r:id="rId6"/>
  </p:sldIdLst>
  <p:sldSz cx="9144000" cy="6858000" type="screen4x3"/>
  <p:notesSz cx="6808788" cy="99409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RLEN Południe" id="{BCD65DDA-0AE6-4866-8D64-D8F06425CD65}">
          <p14:sldIdLst>
            <p14:sldId id="300"/>
            <p14:sldId id="301"/>
            <p14:sldId id="302"/>
            <p14:sldId id="306"/>
            <p14:sldId id="30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91" autoAdjust="0"/>
    <p:restoredTop sz="94660"/>
  </p:normalViewPr>
  <p:slideViewPr>
    <p:cSldViewPr>
      <p:cViewPr varScale="1">
        <p:scale>
          <a:sx n="128" d="100"/>
          <a:sy n="128" d="100"/>
        </p:scale>
        <p:origin x="127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777C1A-6114-47BB-BD72-F67DAF6B9AB8}" type="datetimeFigureOut">
              <a:rPr lang="pl-PL" smtClean="0"/>
              <a:t>2022-03-14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22FE93-CD1F-43A9-B7A2-7A4D5B569D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706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4845ED-0E75-4BCA-B729-9009499B56C0}" type="datetimeFigureOut">
              <a:rPr lang="pl-PL" smtClean="0"/>
              <a:t>2022-03-14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933766-3D28-4FDC-A2FD-C603D0B729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9771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920750" y="746125"/>
            <a:ext cx="4967288" cy="372745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7930E-BBCC-4838-A741-581A212E38BD}" type="slidenum">
              <a:rPr lang="pl-PL" smtClean="0">
                <a:solidFill>
                  <a:prstClr val="black"/>
                </a:solidFill>
              </a:rPr>
              <a:pPr/>
              <a:t>1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034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7930E-BBCC-4838-A741-581A212E38BD}" type="slidenum">
              <a:rPr lang="pl-PL" smtClean="0">
                <a:solidFill>
                  <a:prstClr val="black"/>
                </a:solidFill>
              </a:rPr>
              <a:pPr/>
              <a:t>2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532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2022-03-14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1068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2022-03-14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4548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2022-03-14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6836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rona tekst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 userDrawn="1"/>
        </p:nvSpPr>
        <p:spPr>
          <a:xfrm>
            <a:off x="7982869" y="6408068"/>
            <a:ext cx="1161131" cy="449932"/>
          </a:xfrm>
          <a:prstGeom prst="rect">
            <a:avLst/>
          </a:prstGeom>
          <a:solidFill>
            <a:srgbClr val="AEAF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 userDrawn="1"/>
        </p:nvSpPr>
        <p:spPr>
          <a:xfrm>
            <a:off x="7982869" y="6510536"/>
            <a:ext cx="476919" cy="2308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fld id="{3D53E20D-40C3-4830-9C95-B7490D68330A}" type="slidenum">
              <a:rPr lang="pl-PL" sz="1500" smtClean="0">
                <a:solidFill>
                  <a:schemeClr val="bg1"/>
                </a:solidFill>
              </a:rPr>
              <a:pPr algn="ctr"/>
              <a:t>‹#›</a:t>
            </a:fld>
            <a:endParaRPr lang="pl-PL" sz="1500" dirty="0">
              <a:solidFill>
                <a:schemeClr val="bg1"/>
              </a:solidFill>
            </a:endParaRPr>
          </a:p>
        </p:txBody>
      </p:sp>
      <p:cxnSp>
        <p:nvCxnSpPr>
          <p:cNvPr id="10" name="Łącznik prosty 9"/>
          <p:cNvCxnSpPr/>
          <p:nvPr userDrawn="1"/>
        </p:nvCxnSpPr>
        <p:spPr>
          <a:xfrm flipV="1">
            <a:off x="0" y="1052513"/>
            <a:ext cx="8459788" cy="794"/>
          </a:xfrm>
          <a:prstGeom prst="line">
            <a:avLst/>
          </a:prstGeom>
          <a:ln w="28575">
            <a:solidFill>
              <a:srgbClr val="DD1E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rostokąt 10"/>
          <p:cNvSpPr/>
          <p:nvPr userDrawn="1"/>
        </p:nvSpPr>
        <p:spPr>
          <a:xfrm flipV="1">
            <a:off x="0" y="1053307"/>
            <a:ext cx="899592" cy="242218"/>
          </a:xfrm>
          <a:prstGeom prst="rect">
            <a:avLst/>
          </a:prstGeom>
          <a:solidFill>
            <a:srgbClr val="DD1E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7" name="Obraz 6" descr="!_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5696" y="280800"/>
            <a:ext cx="719329" cy="719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956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a 8"/>
          <p:cNvGrpSpPr/>
          <p:nvPr userDrawn="1"/>
        </p:nvGrpSpPr>
        <p:grpSpPr>
          <a:xfrm flipH="1" flipV="1">
            <a:off x="-14433" y="4076702"/>
            <a:ext cx="9143623" cy="72000"/>
            <a:chOff x="-1187247" y="5877272"/>
            <a:chExt cx="9143623" cy="72000"/>
          </a:xfrm>
        </p:grpSpPr>
        <p:cxnSp>
          <p:nvCxnSpPr>
            <p:cNvPr id="6" name="Łącznik prosty 10"/>
            <p:cNvCxnSpPr/>
            <p:nvPr/>
          </p:nvCxnSpPr>
          <p:spPr>
            <a:xfrm flipV="1">
              <a:off x="-1187247" y="5948436"/>
              <a:ext cx="9143622" cy="0"/>
            </a:xfrm>
            <a:prstGeom prst="line">
              <a:avLst/>
            </a:prstGeom>
            <a:ln w="19050">
              <a:solidFill>
                <a:srgbClr val="DD1E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Prostokąt 6"/>
            <p:cNvSpPr/>
            <p:nvPr/>
          </p:nvSpPr>
          <p:spPr>
            <a:xfrm flipV="1">
              <a:off x="6732513" y="5877272"/>
              <a:ext cx="1223863" cy="72000"/>
            </a:xfrm>
            <a:prstGeom prst="rect">
              <a:avLst/>
            </a:prstGeom>
            <a:solidFill>
              <a:srgbClr val="DD1E0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71846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2022-03-14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0255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2022-03-14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5073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2022-03-14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1236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2022-03-14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7711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2022-03-14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0435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2022-03-14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5754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2022-03-14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319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2022-03-14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0979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84686-ED77-4872-80A2-01C8F687E353}" type="datetimeFigureOut">
              <a:rPr lang="pl-PL" smtClean="0"/>
              <a:t>2022-03-14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3101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84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719770" y="4319087"/>
            <a:ext cx="7740018" cy="112338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pl-PL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stażowy Kierunek ORLEN </a:t>
            </a:r>
          </a:p>
          <a:p>
            <a:pPr>
              <a:spcBef>
                <a:spcPts val="600"/>
              </a:spcBef>
            </a:pPr>
            <a:r>
              <a:rPr lang="pl-PL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Zadanie rekrutacyjne pt.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„Zagadnienia IT w pracy informatyka           w firmie produkcyjnej”.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719770" y="5883940"/>
            <a:ext cx="7740018" cy="43088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pl-PL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ORLEN Południe S.A.</a:t>
            </a:r>
          </a:p>
          <a:p>
            <a:r>
              <a:rPr lang="pl-PL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Informatyka i Cyberbezpieczeństwo, Jedlicze</a:t>
            </a:r>
            <a:endParaRPr lang="pl-PL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Łącznik prosty 12"/>
          <p:cNvCxnSpPr/>
          <p:nvPr/>
        </p:nvCxnSpPr>
        <p:spPr>
          <a:xfrm>
            <a:off x="719138" y="5841269"/>
            <a:ext cx="774065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Obraz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65"/>
            <a:ext cx="9144000" cy="4075507"/>
          </a:xfrm>
          <a:prstGeom prst="rect">
            <a:avLst/>
          </a:prstGeom>
        </p:spPr>
      </p:pic>
      <p:sp>
        <p:nvSpPr>
          <p:cNvPr id="7" name="Owal 6"/>
          <p:cNvSpPr/>
          <p:nvPr/>
        </p:nvSpPr>
        <p:spPr>
          <a:xfrm>
            <a:off x="5652120" y="828997"/>
            <a:ext cx="2232248" cy="23119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186" y="1678982"/>
            <a:ext cx="2410115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33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le tekstowe 8"/>
          <p:cNvSpPr txBox="1"/>
          <p:nvPr/>
        </p:nvSpPr>
        <p:spPr>
          <a:xfrm>
            <a:off x="907009" y="1412776"/>
            <a:ext cx="7319292" cy="588622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marL="228600" indent="-228600" algn="just">
              <a:lnSpc>
                <a:spcPct val="20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pl-PL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Dział Informatyka i Cyberbezpieczeństwo </a:t>
            </a:r>
            <a:r>
              <a:rPr lang="pl-PL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ORLEN Południe S.A. odpowiada za nadzór nad systemem teleinformatycznym </a:t>
            </a:r>
            <a:r>
              <a:rPr lang="pl-PL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GK </a:t>
            </a:r>
            <a:r>
              <a:rPr lang="pl-PL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ORLEN.</a:t>
            </a:r>
            <a:endParaRPr lang="pl-PL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ct val="20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pl-PL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Zadaniem służb informatycznych jest zapewnienie użytkownikom </a:t>
            </a:r>
            <a:r>
              <a:rPr lang="pl-PL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dostępu </a:t>
            </a:r>
            <a:r>
              <a:rPr lang="pl-PL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pl-PL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informacji, zgromadzonych w systemach wspomagania zarządzania, zgodnie z zasadami obowiązującymi w </a:t>
            </a:r>
            <a:r>
              <a:rPr lang="pl-PL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Spółce oraz zapewnienie ich spójności, integralności</a:t>
            </a:r>
            <a:r>
              <a:rPr lang="pl-PL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bezpieczeństwa.</a:t>
            </a:r>
            <a:endParaRPr lang="pl-PL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ct val="20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pl-PL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Wdrażamy aplikacje i systemy wspomagające zarządzanie oraz modernizujemy infrastrukturę IT w celu podniesienia jej sprawności i zapewnienia wysokiego poziomu bezpieczeństwa.</a:t>
            </a:r>
          </a:p>
          <a:p>
            <a:pPr marL="228600" indent="-228600" algn="just">
              <a:lnSpc>
                <a:spcPct val="20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pl-PL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Pytania mają na celu sprawdzić wiedzę informatyczną, analityczne myślenie, a </a:t>
            </a:r>
            <a:r>
              <a:rPr lang="pl-PL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także </a:t>
            </a:r>
            <a:r>
              <a:rPr lang="pl-PL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kreatywność </a:t>
            </a:r>
            <a:r>
              <a:rPr lang="pl-PL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Twojego </a:t>
            </a:r>
            <a:r>
              <a:rPr lang="pl-PL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działania przy wyborze odpowiedniego rozwiązania dla określonego przypadku.</a:t>
            </a:r>
            <a:endParaRPr lang="pl-PL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endParaRPr lang="pl-PL" sz="1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lnSpc>
                <a:spcPts val="1300"/>
              </a:lnSpc>
              <a:buFont typeface="+mj-lt"/>
              <a:buAutoNum type="arabicPeriod"/>
            </a:pPr>
            <a:endParaRPr lang="pl-PL" sz="11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endParaRPr lang="pl-PL" sz="11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lnSpc>
                <a:spcPts val="1300"/>
              </a:lnSpc>
              <a:buFont typeface="+mj-lt"/>
              <a:buAutoNum type="arabicPeriod"/>
            </a:pPr>
            <a:endParaRPr lang="pl-PL" sz="11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endParaRPr lang="pl-PL" sz="11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endParaRPr lang="pl-PL" sz="11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endParaRPr lang="pl-PL" sz="11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endParaRPr lang="pl-PL" sz="11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endParaRPr lang="pl-PL" sz="11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lang="pl-PL" sz="11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l-PL" sz="16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900113" y="667725"/>
            <a:ext cx="5544418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pl-PL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Wprowadzenie do tematyki zadania</a:t>
            </a:r>
            <a:endParaRPr lang="pl-PL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upa 2"/>
          <p:cNvGrpSpPr/>
          <p:nvPr/>
        </p:nvGrpSpPr>
        <p:grpSpPr>
          <a:xfrm>
            <a:off x="6844170" y="325687"/>
            <a:ext cx="1688271" cy="684076"/>
            <a:chOff x="4659767" y="325687"/>
            <a:chExt cx="1688271" cy="684076"/>
          </a:xfrm>
        </p:grpSpPr>
        <p:sp>
          <p:nvSpPr>
            <p:cNvPr id="2" name="Prostokąt 1"/>
            <p:cNvSpPr/>
            <p:nvPr/>
          </p:nvSpPr>
          <p:spPr>
            <a:xfrm>
              <a:off x="5147824" y="325687"/>
              <a:ext cx="1200214" cy="6840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4" name="Obraz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59767" y="488166"/>
              <a:ext cx="1656184" cy="4205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0330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/>
          <p:cNvSpPr txBox="1"/>
          <p:nvPr/>
        </p:nvSpPr>
        <p:spPr>
          <a:xfrm>
            <a:off x="900113" y="667725"/>
            <a:ext cx="5544418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pl-PL" b="1" dirty="0" smtClean="0">
                <a:solidFill>
                  <a:prstClr val="black"/>
                </a:solidFill>
                <a:latin typeface="Arial"/>
                <a:cs typeface="Arial" pitchFamily="34" charset="0"/>
              </a:rPr>
              <a:t>Treść zadania</a:t>
            </a:r>
            <a:endParaRPr lang="pl-PL" b="1" dirty="0">
              <a:solidFill>
                <a:prstClr val="black"/>
              </a:solidFill>
              <a:latin typeface="Arial"/>
              <a:cs typeface="Arial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1043608" y="1268760"/>
            <a:ext cx="7319292" cy="537576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pl-P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Czym jest segmentacja sieci i w jaki sposób może być realizowana? 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pl-P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Podaj opis następujących poleceń:</a:t>
            </a:r>
          </a:p>
          <a:p>
            <a:pPr marL="539750" indent="2540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netstat</a:t>
            </a:r>
            <a:r>
              <a:rPr lang="pl-P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/y</a:t>
            </a:r>
          </a:p>
          <a:p>
            <a:pPr marL="539750" indent="2540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pl-PL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systeminfo</a:t>
            </a:r>
            <a:r>
              <a:rPr lang="pl-P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/S &lt;</a:t>
            </a:r>
            <a:r>
              <a:rPr lang="pl-PL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nazwa_komputera</a:t>
            </a:r>
            <a:r>
              <a:rPr lang="pl-P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marL="539750" indent="2540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tracert</a:t>
            </a:r>
            <a:r>
              <a:rPr lang="pl-P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/h 15</a:t>
            </a:r>
          </a:p>
          <a:p>
            <a:pPr marL="539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whoami</a:t>
            </a:r>
            <a:r>
              <a:rPr lang="pl-P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/</a:t>
            </a:r>
            <a:r>
              <a:rPr lang="pl-PL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groups</a:t>
            </a:r>
            <a:r>
              <a:rPr lang="pl-P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39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	</a:t>
            </a:r>
            <a:r>
              <a:rPr lang="pl-PL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tasklist</a:t>
            </a:r>
            <a:r>
              <a:rPr lang="pl-P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/S &lt;</a:t>
            </a:r>
            <a:r>
              <a:rPr lang="pl-PL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nazwa_komputera</a:t>
            </a:r>
            <a:r>
              <a:rPr lang="pl-P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</a:p>
          <a:p>
            <a:pPr marL="539750" lvl="1" indent="7938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	</a:t>
            </a:r>
            <a:r>
              <a:rPr lang="pl-PL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ipconfig</a:t>
            </a:r>
            <a:r>
              <a:rPr lang="pl-P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/</a:t>
            </a:r>
            <a:r>
              <a:rPr lang="pl-PL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displaydns</a:t>
            </a:r>
            <a:endParaRPr lang="pl-PL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9750">
              <a:lnSpc>
                <a:spcPct val="150000"/>
              </a:lnSpc>
            </a:pPr>
            <a:endParaRPr lang="pl-PL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ct val="150000"/>
              </a:lnSpc>
              <a:buFont typeface="+mj-lt"/>
              <a:buAutoNum type="arabicPeriod" startAt="3"/>
            </a:pPr>
            <a:r>
              <a:rPr lang="pl-P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Zakładając, że </a:t>
            </a:r>
            <a:r>
              <a:rPr lang="pl-PL" sz="9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user1</a:t>
            </a:r>
            <a:r>
              <a:rPr lang="pl-P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wcześniej nie miał żadnych praw, nadaj prawa jedynie do  wybierania, wstawiania oraz aktualizacji danych tabeli o nazwie </a:t>
            </a:r>
            <a:r>
              <a:rPr lang="pl-PL" sz="9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klienci</a:t>
            </a:r>
            <a:r>
              <a:rPr lang="pl-P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, używając składni SQL.</a:t>
            </a:r>
          </a:p>
          <a:p>
            <a:pPr marL="228600" indent="-228600" algn="just">
              <a:lnSpc>
                <a:spcPct val="150000"/>
              </a:lnSpc>
              <a:buFont typeface="+mj-lt"/>
              <a:buAutoNum type="arabicPeriod" startAt="3"/>
            </a:pPr>
            <a:r>
              <a:rPr lang="pl-P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Podaj </a:t>
            </a:r>
            <a:r>
              <a:rPr lang="pl-PL" sz="9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product_id</a:t>
            </a:r>
            <a:r>
              <a:rPr lang="pl-P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z 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tabeli </a:t>
            </a:r>
            <a:r>
              <a:rPr lang="pl-PL" sz="9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l-PL" sz="9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rders</a:t>
            </a:r>
            <a:r>
              <a:rPr lang="pl-P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wraz z liczbą </a:t>
            </a:r>
            <a:r>
              <a:rPr lang="pl-P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9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amount</a:t>
            </a:r>
            <a:r>
              <a:rPr lang="pl-P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) wszystkich 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zamówionych sztuk, jeśli liczba ta należy do zbioru {2,4</a:t>
            </a:r>
            <a:r>
              <a:rPr lang="pl-P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} (zapytanie w języku SQL).</a:t>
            </a:r>
          </a:p>
          <a:p>
            <a:pPr marL="228600" indent="-228600" algn="just">
              <a:lnSpc>
                <a:spcPct val="150000"/>
              </a:lnSpc>
              <a:buFont typeface="+mj-lt"/>
              <a:buAutoNum type="arabicPeriod" startAt="3"/>
            </a:pPr>
            <a:r>
              <a:rPr lang="pl-P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Mamy 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dane dwie tablice, A[n] i B[n]. </a:t>
            </a:r>
            <a:r>
              <a:rPr lang="pl-P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Należy 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znaleźć </a:t>
            </a:r>
            <a:r>
              <a:rPr lang="pl-P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długość ich 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najdłuższego wspólnego </a:t>
            </a:r>
            <a:r>
              <a:rPr lang="pl-P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podciągu (algorytm w dowolnym języku programowania). </a:t>
            </a:r>
          </a:p>
          <a:p>
            <a:pPr marL="228600" indent="-228600" algn="just">
              <a:lnSpc>
                <a:spcPct val="150000"/>
              </a:lnSpc>
              <a:buFont typeface="+mj-lt"/>
              <a:buAutoNum type="arabicPeriod" startAt="3"/>
            </a:pPr>
            <a:r>
              <a:rPr lang="pl-P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Wymienione poniżej role przyporządkuj do odpowiedniej metodyki: PRINCE2, </a:t>
            </a:r>
            <a:r>
              <a:rPr lang="pl-PL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AgilePM</a:t>
            </a:r>
            <a:endParaRPr lang="pl-PL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lnSpc>
                <a:spcPct val="150000"/>
              </a:lnSpc>
              <a:buFontTx/>
              <a:buChar char="-"/>
            </a:pP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Ambasador </a:t>
            </a:r>
            <a:r>
              <a:rPr lang="pl-P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biznesowy,</a:t>
            </a:r>
            <a:endParaRPr lang="pl-PL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lnSpc>
                <a:spcPct val="150000"/>
              </a:lnSpc>
              <a:buFontTx/>
              <a:buChar char="-"/>
            </a:pP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Główny Dostawca,</a:t>
            </a:r>
          </a:p>
          <a:p>
            <a:pPr marL="171450" indent="-171450" algn="just">
              <a:lnSpc>
                <a:spcPct val="150000"/>
              </a:lnSpc>
              <a:buFontTx/>
              <a:buChar char="-"/>
            </a:pP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Główny Użytkownik,</a:t>
            </a:r>
          </a:p>
          <a:p>
            <a:pPr marL="171450" indent="-171450" algn="just">
              <a:lnSpc>
                <a:spcPct val="150000"/>
              </a:lnSpc>
              <a:buFontTx/>
              <a:buChar char="-"/>
            </a:pPr>
            <a:r>
              <a:rPr lang="pl-P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Kierownik 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projektu, </a:t>
            </a:r>
          </a:p>
          <a:p>
            <a:pPr marL="171450" indent="-171450" algn="just">
              <a:lnSpc>
                <a:spcPct val="150000"/>
              </a:lnSpc>
              <a:buFontTx/>
              <a:buChar char="-"/>
            </a:pP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Kierownik Zespołu,</a:t>
            </a:r>
          </a:p>
          <a:p>
            <a:pPr marL="171450" indent="-171450" algn="just">
              <a:lnSpc>
                <a:spcPct val="150000"/>
              </a:lnSpc>
              <a:buFontTx/>
              <a:buChar char="-"/>
            </a:pPr>
            <a:r>
              <a:rPr lang="pl-P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Koordynator 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Techniczny,</a:t>
            </a:r>
          </a:p>
          <a:p>
            <a:pPr marL="171450" indent="-171450" algn="just">
              <a:lnSpc>
                <a:spcPct val="150000"/>
              </a:lnSpc>
              <a:buFontTx/>
              <a:buChar char="-"/>
            </a:pP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Lider Zespołu,</a:t>
            </a:r>
          </a:p>
          <a:p>
            <a:pPr marL="171450" indent="-171450" algn="just">
              <a:lnSpc>
                <a:spcPct val="150000"/>
              </a:lnSpc>
              <a:buFontTx/>
              <a:buChar char="-"/>
            </a:pPr>
            <a:r>
              <a:rPr lang="pl-P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Przewodniczący 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Komitetu Sterującego, </a:t>
            </a:r>
          </a:p>
          <a:p>
            <a:pPr marL="171450" indent="-171450" algn="just">
              <a:lnSpc>
                <a:spcPct val="150000"/>
              </a:lnSpc>
              <a:buFontTx/>
              <a:buChar char="-"/>
            </a:pPr>
            <a:r>
              <a:rPr lang="pl-P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Sponsor Biznesowy,</a:t>
            </a:r>
          </a:p>
          <a:p>
            <a:pPr marL="171450" indent="-171450" algn="just">
              <a:lnSpc>
                <a:spcPct val="150000"/>
              </a:lnSpc>
              <a:buFontTx/>
              <a:buChar char="-"/>
            </a:pPr>
            <a:r>
              <a:rPr lang="pl-P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Wizjoner Biznesowy.</a:t>
            </a:r>
          </a:p>
        </p:txBody>
      </p:sp>
      <p:grpSp>
        <p:nvGrpSpPr>
          <p:cNvPr id="9" name="Grupa 8"/>
          <p:cNvGrpSpPr/>
          <p:nvPr/>
        </p:nvGrpSpPr>
        <p:grpSpPr>
          <a:xfrm>
            <a:off x="6844170" y="325687"/>
            <a:ext cx="1688271" cy="684076"/>
            <a:chOff x="4659767" y="325687"/>
            <a:chExt cx="1688271" cy="684076"/>
          </a:xfrm>
        </p:grpSpPr>
        <p:sp>
          <p:nvSpPr>
            <p:cNvPr id="10" name="Prostokąt 9"/>
            <p:cNvSpPr/>
            <p:nvPr/>
          </p:nvSpPr>
          <p:spPr>
            <a:xfrm>
              <a:off x="5147824" y="325687"/>
              <a:ext cx="1200214" cy="6840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11" name="Obraz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59767" y="488166"/>
              <a:ext cx="1656184" cy="4205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8849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/>
          <p:cNvSpPr txBox="1"/>
          <p:nvPr/>
        </p:nvSpPr>
        <p:spPr>
          <a:xfrm>
            <a:off x="900113" y="667725"/>
            <a:ext cx="5544418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pl-PL" b="1" dirty="0" smtClean="0">
                <a:solidFill>
                  <a:prstClr val="black"/>
                </a:solidFill>
                <a:latin typeface="Arial"/>
                <a:cs typeface="Arial" pitchFamily="34" charset="0"/>
              </a:rPr>
              <a:t>Treść zadania</a:t>
            </a:r>
            <a:endParaRPr lang="pl-PL" b="1" dirty="0">
              <a:solidFill>
                <a:prstClr val="black"/>
              </a:solidFill>
              <a:latin typeface="Arial"/>
              <a:cs typeface="Arial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971600" y="1484784"/>
            <a:ext cx="7319292" cy="435728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 pytaniach (7) oraz (8) wybierz jedną z poniższych odpowiedzi:</a:t>
            </a:r>
          </a:p>
          <a:p>
            <a:pPr marL="228600" indent="-228600">
              <a:lnSpc>
                <a:spcPct val="150000"/>
              </a:lnSpc>
              <a:buFont typeface="+mj-lt"/>
              <a:buAutoNum type="alphaUcPeriod"/>
            </a:pPr>
            <a:r>
              <a:rPr lang="pl-P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wykorzystanie wyłącznie informacji (1) </a:t>
            </a:r>
            <a:r>
              <a:rPr lang="pl-PL" sz="1000" dirty="0">
                <a:latin typeface="Arial" panose="020B0604020202020204" pitchFamily="34" charset="0"/>
                <a:cs typeface="Arial" panose="020B0604020202020204" pitchFamily="34" charset="0"/>
              </a:rPr>
              <a:t>wystarcza do odpowiedzi na </a:t>
            </a:r>
            <a:r>
              <a:rPr lang="pl-P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pytanie</a:t>
            </a:r>
          </a:p>
          <a:p>
            <a:pPr marL="228600" indent="-228600">
              <a:lnSpc>
                <a:spcPct val="150000"/>
              </a:lnSpc>
              <a:buFont typeface="+mj-lt"/>
              <a:buAutoNum type="alphaUcPeriod"/>
            </a:pPr>
            <a:r>
              <a:rPr lang="pl-P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wykorzystanie wyłącznie informacji (2) </a:t>
            </a:r>
            <a:r>
              <a:rPr lang="pl-PL" sz="1000" dirty="0">
                <a:latin typeface="Arial" panose="020B0604020202020204" pitchFamily="34" charset="0"/>
                <a:cs typeface="Arial" panose="020B0604020202020204" pitchFamily="34" charset="0"/>
              </a:rPr>
              <a:t>wystarcza do odpowiedzi na </a:t>
            </a:r>
            <a:r>
              <a:rPr lang="pl-P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pytanie</a:t>
            </a:r>
          </a:p>
          <a:p>
            <a:pPr marL="228600" indent="-228600">
              <a:lnSpc>
                <a:spcPct val="150000"/>
              </a:lnSpc>
              <a:buFont typeface="+mj-lt"/>
              <a:buAutoNum type="alphaUcPeriod"/>
            </a:pPr>
            <a:r>
              <a:rPr lang="pl-P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obie </a:t>
            </a:r>
            <a:r>
              <a:rPr lang="pl-PL" sz="1000" dirty="0">
                <a:latin typeface="Arial" panose="020B0604020202020204" pitchFamily="34" charset="0"/>
                <a:cs typeface="Arial" panose="020B0604020202020204" pitchFamily="34" charset="0"/>
              </a:rPr>
              <a:t>informacje </a:t>
            </a:r>
            <a:r>
              <a:rPr lang="pl-P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(1) </a:t>
            </a:r>
            <a:r>
              <a:rPr lang="pl-PL" sz="10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l-P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(2) </a:t>
            </a:r>
            <a:r>
              <a:rPr lang="pl-PL" sz="1000" dirty="0">
                <a:latin typeface="Arial" panose="020B0604020202020204" pitchFamily="34" charset="0"/>
                <a:cs typeface="Arial" panose="020B0604020202020204" pitchFamily="34" charset="0"/>
              </a:rPr>
              <a:t>razem pozwolą odpowiedzieć na pytanie </a:t>
            </a:r>
            <a:endParaRPr lang="pl-PL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lphaUcPeriod"/>
            </a:pPr>
            <a:r>
              <a:rPr lang="pl-P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zarówno </a:t>
            </a:r>
            <a:r>
              <a:rPr lang="pl-PL" sz="1000" dirty="0">
                <a:latin typeface="Arial" panose="020B0604020202020204" pitchFamily="34" charset="0"/>
                <a:cs typeface="Arial" panose="020B0604020202020204" pitchFamily="34" charset="0"/>
              </a:rPr>
              <a:t>informacja </a:t>
            </a:r>
            <a:r>
              <a:rPr lang="pl-P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(1) </a:t>
            </a:r>
            <a:r>
              <a:rPr lang="pl-PL" sz="1000" dirty="0">
                <a:latin typeface="Arial" panose="020B0604020202020204" pitchFamily="34" charset="0"/>
                <a:cs typeface="Arial" panose="020B0604020202020204" pitchFamily="34" charset="0"/>
              </a:rPr>
              <a:t>jak i informacja </a:t>
            </a:r>
            <a:r>
              <a:rPr lang="pl-P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(2) </a:t>
            </a:r>
            <a:r>
              <a:rPr lang="pl-PL" sz="1000" dirty="0">
                <a:latin typeface="Arial" panose="020B0604020202020204" pitchFamily="34" charset="0"/>
                <a:cs typeface="Arial" panose="020B0604020202020204" pitchFamily="34" charset="0"/>
              </a:rPr>
              <a:t>niezależnie od siebie pozwalają odpowiedzieć na pytanie </a:t>
            </a:r>
            <a:endParaRPr lang="pl-PL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lphaUcPeriod"/>
            </a:pPr>
            <a:r>
              <a:rPr lang="pl-P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obie </a:t>
            </a:r>
            <a:r>
              <a:rPr lang="pl-PL" sz="1000" dirty="0">
                <a:latin typeface="Arial" panose="020B0604020202020204" pitchFamily="34" charset="0"/>
                <a:cs typeface="Arial" panose="020B0604020202020204" pitchFamily="34" charset="0"/>
              </a:rPr>
              <a:t>informacje </a:t>
            </a:r>
            <a:r>
              <a:rPr lang="pl-P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(1) </a:t>
            </a:r>
            <a:r>
              <a:rPr lang="pl-PL" sz="10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l-P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(2) </a:t>
            </a:r>
            <a:r>
              <a:rPr lang="pl-PL" sz="1000" dirty="0">
                <a:latin typeface="Arial" panose="020B0604020202020204" pitchFamily="34" charset="0"/>
                <a:cs typeface="Arial" panose="020B0604020202020204" pitchFamily="34" charset="0"/>
              </a:rPr>
              <a:t>nie są wystarczające aby odpowiedzieć na pytanie</a:t>
            </a:r>
            <a:endParaRPr lang="pl-PL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pl-P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000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l-P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Jaka jest wartość wyrażenia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1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(1)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1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= 127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(2) p – q =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pl-PL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pl-P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8.</a:t>
            </a:r>
            <a:r>
              <a:rPr lang="pl-P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Jaka </a:t>
            </a:r>
            <a:r>
              <a:rPr lang="pl-PL" sz="1000" dirty="0">
                <a:latin typeface="Arial" panose="020B0604020202020204" pitchFamily="34" charset="0"/>
                <a:cs typeface="Arial" panose="020B0604020202020204" pitchFamily="34" charset="0"/>
              </a:rPr>
              <a:t>jest wartość kąta x w trójkącie </a:t>
            </a:r>
            <a:r>
              <a:rPr lang="pl-P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PQR?</a:t>
            </a:r>
          </a:p>
          <a:p>
            <a:pPr>
              <a:lnSpc>
                <a:spcPct val="150000"/>
              </a:lnSpc>
            </a:pPr>
            <a:endParaRPr lang="pl-P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pl-PL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pl-P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pl-P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pl-PL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(1) </a:t>
            </a:r>
            <a:r>
              <a:rPr lang="pl-PL" sz="1000" dirty="0">
                <a:latin typeface="Arial" panose="020B0604020202020204" pitchFamily="34" charset="0"/>
                <a:cs typeface="Arial" panose="020B0604020202020204" pitchFamily="34" charset="0"/>
              </a:rPr>
              <a:t>PQ=PR</a:t>
            </a:r>
          </a:p>
          <a:p>
            <a:pPr>
              <a:lnSpc>
                <a:spcPct val="150000"/>
              </a:lnSpc>
            </a:pPr>
            <a:r>
              <a:rPr lang="pl-P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(2) </a:t>
            </a:r>
            <a:r>
              <a:rPr lang="pl-PL" sz="1000" dirty="0">
                <a:latin typeface="Arial" panose="020B0604020202020204" pitchFamily="34" charset="0"/>
                <a:cs typeface="Arial" panose="020B0604020202020204" pitchFamily="34" charset="0"/>
              </a:rPr>
              <a:t>y=40°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upa 8"/>
          <p:cNvGrpSpPr/>
          <p:nvPr/>
        </p:nvGrpSpPr>
        <p:grpSpPr>
          <a:xfrm>
            <a:off x="6844170" y="325687"/>
            <a:ext cx="1688271" cy="684076"/>
            <a:chOff x="4659767" y="325687"/>
            <a:chExt cx="1688271" cy="684076"/>
          </a:xfrm>
        </p:grpSpPr>
        <p:sp>
          <p:nvSpPr>
            <p:cNvPr id="10" name="Prostokąt 9"/>
            <p:cNvSpPr/>
            <p:nvPr/>
          </p:nvSpPr>
          <p:spPr>
            <a:xfrm>
              <a:off x="5147824" y="325687"/>
              <a:ext cx="1200214" cy="6840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11" name="Obraz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59767" y="488166"/>
              <a:ext cx="1656184" cy="420554"/>
            </a:xfrm>
            <a:prstGeom prst="rect">
              <a:avLst/>
            </a:prstGeom>
          </p:spPr>
        </p:pic>
      </p:grpSp>
      <p:pic>
        <p:nvPicPr>
          <p:cNvPr id="2" name="Obraz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4008473"/>
            <a:ext cx="1408187" cy="932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16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ole tekstowe 11"/>
          <p:cNvSpPr txBox="1"/>
          <p:nvPr/>
        </p:nvSpPr>
        <p:spPr>
          <a:xfrm>
            <a:off x="900113" y="667725"/>
            <a:ext cx="5544418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Informacje techniczne dla kandydata</a:t>
            </a:r>
            <a:endParaRPr lang="pl-PL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pole tekstowe 15"/>
          <p:cNvSpPr txBox="1"/>
          <p:nvPr/>
        </p:nvSpPr>
        <p:spPr>
          <a:xfrm>
            <a:off x="792162" y="4355306"/>
            <a:ext cx="7559675" cy="8018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pl-PL" sz="20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457200" indent="-457200">
              <a:lnSpc>
                <a:spcPts val="1900"/>
              </a:lnSpc>
              <a:buFont typeface="+mj-lt"/>
              <a:buAutoNum type="arabicPeriod"/>
              <a:tabLst>
                <a:tab pos="447675" algn="l"/>
                <a:tab pos="628650" algn="l"/>
              </a:tabLst>
            </a:pPr>
            <a:endParaRPr lang="pl-PL" sz="2000" i="1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ts val="1900"/>
              </a:lnSpc>
              <a:tabLst>
                <a:tab pos="447675" algn="l"/>
                <a:tab pos="628650" algn="l"/>
              </a:tabLst>
            </a:pPr>
            <a:endParaRPr lang="pl-PL" sz="2000" i="1" dirty="0"/>
          </a:p>
        </p:txBody>
      </p:sp>
      <p:sp>
        <p:nvSpPr>
          <p:cNvPr id="17" name="Prostokąt 16"/>
          <p:cNvSpPr/>
          <p:nvPr/>
        </p:nvSpPr>
        <p:spPr>
          <a:xfrm>
            <a:off x="900112" y="1700808"/>
            <a:ext cx="7560321" cy="41404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lnSpc>
                <a:spcPct val="2000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endParaRPr lang="pl-PL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pl-PL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Przygotuj rozwiązanie </a:t>
            </a:r>
            <a:r>
              <a:rPr lang="pl-PL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zadania </a:t>
            </a:r>
            <a:r>
              <a:rPr lang="pl-PL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lang="pl-PL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formie </a:t>
            </a:r>
            <a:r>
              <a:rPr lang="pl-PL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pliku .ppt, na maksymalnie 5 slajdach (do 5 MB).</a:t>
            </a:r>
            <a:endParaRPr lang="pl-PL" sz="1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2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przypadku wątpliwości zapraszamy do kontaktu poprzez skrzynkę e-mail: </a:t>
            </a:r>
            <a:br>
              <a:rPr lang="pl-PL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miroslaw.uliasz@orlen.pl</a:t>
            </a:r>
          </a:p>
          <a:p>
            <a:pPr marL="171450" indent="-171450">
              <a:lnSpc>
                <a:spcPct val="2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Autorów najlepszych rozwiązań zaprosimy do zaprezentowania materiału podczas rozmowy rekrutacyjnej. </a:t>
            </a:r>
            <a:r>
              <a:rPr lang="pl-PL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zobaczenia</a:t>
            </a:r>
            <a:r>
              <a:rPr lang="pl-PL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pl-PL" sz="1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spcBef>
                <a:spcPts val="600"/>
              </a:spcBef>
            </a:pPr>
            <a:endParaRPr lang="pl-PL" sz="14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8" name="Grupa 17"/>
          <p:cNvGrpSpPr/>
          <p:nvPr/>
        </p:nvGrpSpPr>
        <p:grpSpPr>
          <a:xfrm>
            <a:off x="900113" y="1700808"/>
            <a:ext cx="7560320" cy="54006"/>
            <a:chOff x="1331913" y="4797160"/>
            <a:chExt cx="7559675" cy="72000"/>
          </a:xfrm>
        </p:grpSpPr>
        <p:cxnSp>
          <p:nvCxnSpPr>
            <p:cNvPr id="19" name="Łącznik prosty 18"/>
            <p:cNvCxnSpPr/>
            <p:nvPr/>
          </p:nvCxnSpPr>
          <p:spPr>
            <a:xfrm>
              <a:off x="1331913" y="4797160"/>
              <a:ext cx="7559675" cy="0"/>
            </a:xfrm>
            <a:prstGeom prst="line">
              <a:avLst/>
            </a:prstGeom>
            <a:ln w="19050">
              <a:solidFill>
                <a:srgbClr val="DD1E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Prostokąt 19"/>
            <p:cNvSpPr/>
            <p:nvPr/>
          </p:nvSpPr>
          <p:spPr>
            <a:xfrm flipV="1">
              <a:off x="1331913" y="4797160"/>
              <a:ext cx="1223863" cy="72000"/>
            </a:xfrm>
            <a:prstGeom prst="rect">
              <a:avLst/>
            </a:prstGeom>
            <a:solidFill>
              <a:srgbClr val="DD1E0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grpSp>
        <p:nvGrpSpPr>
          <p:cNvPr id="21" name="Grupa 20"/>
          <p:cNvGrpSpPr/>
          <p:nvPr/>
        </p:nvGrpSpPr>
        <p:grpSpPr>
          <a:xfrm>
            <a:off x="900112" y="5733256"/>
            <a:ext cx="7560321" cy="71172"/>
            <a:chOff x="396701" y="5877272"/>
            <a:chExt cx="7559675" cy="72000"/>
          </a:xfrm>
        </p:grpSpPr>
        <p:cxnSp>
          <p:nvCxnSpPr>
            <p:cNvPr id="22" name="Łącznik prosty 21"/>
            <p:cNvCxnSpPr/>
            <p:nvPr/>
          </p:nvCxnSpPr>
          <p:spPr>
            <a:xfrm>
              <a:off x="396701" y="5948436"/>
              <a:ext cx="7559675" cy="0"/>
            </a:xfrm>
            <a:prstGeom prst="line">
              <a:avLst/>
            </a:prstGeom>
            <a:ln w="19050">
              <a:solidFill>
                <a:srgbClr val="DD1E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Prostokąt 22"/>
            <p:cNvSpPr/>
            <p:nvPr/>
          </p:nvSpPr>
          <p:spPr>
            <a:xfrm flipV="1">
              <a:off x="6732513" y="5877272"/>
              <a:ext cx="1223863" cy="72000"/>
            </a:xfrm>
            <a:prstGeom prst="rect">
              <a:avLst/>
            </a:prstGeom>
            <a:solidFill>
              <a:srgbClr val="DD1E0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grpSp>
        <p:nvGrpSpPr>
          <p:cNvPr id="24" name="Grupa 23"/>
          <p:cNvGrpSpPr/>
          <p:nvPr/>
        </p:nvGrpSpPr>
        <p:grpSpPr>
          <a:xfrm>
            <a:off x="6844170" y="325687"/>
            <a:ext cx="1688271" cy="684076"/>
            <a:chOff x="4659767" y="325687"/>
            <a:chExt cx="1688271" cy="684076"/>
          </a:xfrm>
        </p:grpSpPr>
        <p:sp>
          <p:nvSpPr>
            <p:cNvPr id="25" name="Prostokąt 24"/>
            <p:cNvSpPr/>
            <p:nvPr/>
          </p:nvSpPr>
          <p:spPr>
            <a:xfrm>
              <a:off x="5147824" y="325687"/>
              <a:ext cx="1200214" cy="6840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26" name="Obraz 2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59767" y="488166"/>
              <a:ext cx="1656184" cy="4205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7717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67012FB7FA90E42B4F99F07E0E35106" ma:contentTypeVersion="1" ma:contentTypeDescription="Utwórz nowy dokument." ma:contentTypeScope="" ma:versionID="909770d52b169009324bfe1081a8870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817573e9cebe49395029ccb7cb73925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Planowana data rozpoczęcia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Planowana data zakończenia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ACE23BA-3272-414C-98A6-2B52A10A62E5}"/>
</file>

<file path=customXml/itemProps2.xml><?xml version="1.0" encoding="utf-8"?>
<ds:datastoreItem xmlns:ds="http://schemas.openxmlformats.org/officeDocument/2006/customXml" ds:itemID="{CD7F41E6-CBFE-4269-8FB4-0279D1399469}"/>
</file>

<file path=customXml/itemProps3.xml><?xml version="1.0" encoding="utf-8"?>
<ds:datastoreItem xmlns:ds="http://schemas.openxmlformats.org/officeDocument/2006/customXml" ds:itemID="{0F007468-2993-4F6C-8869-7A1D45D411BF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3882</TotalTime>
  <Words>486</Words>
  <Application>Microsoft Office PowerPoint</Application>
  <PresentationFormat>Pokaz na ekranie (4:3)</PresentationFormat>
  <Paragraphs>71</Paragraphs>
  <Slides>5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Blank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PKN ORLEN 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3_Case study_Informatyka_i_Cyberbezpieczeństwo_Jedlicze</dc:title>
  <dc:creator>Anna Zarzycka</dc:creator>
  <cp:lastModifiedBy>Olesch Małgorzata (OPD)</cp:lastModifiedBy>
  <cp:revision>124</cp:revision>
  <cp:lastPrinted>2018-03-15T12:55:12Z</cp:lastPrinted>
  <dcterms:created xsi:type="dcterms:W3CDTF">2018-02-26T18:22:38Z</dcterms:created>
  <dcterms:modified xsi:type="dcterms:W3CDTF">2022-03-14T13:01:06Z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0x010100A67012FB7FA90E42B4F99F07E0E35106</vt:lpwstr>
  </property>
</Properties>
</file>