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0" r:id="rId2"/>
    <p:sldId id="301" r:id="rId3"/>
    <p:sldId id="302" r:id="rId4"/>
    <p:sldId id="303" r:id="rId5"/>
  </p:sldIdLst>
  <p:sldSz cx="9144000" cy="6858000" type="screen4x3"/>
  <p:notesSz cx="6808788" cy="99409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RLEN Południe" id="{BCD65DDA-0AE6-4866-8D64-D8F06425CD65}">
          <p14:sldIdLst>
            <p14:sldId id="300"/>
            <p14:sldId id="301"/>
            <p14:sldId id="302"/>
            <p14:sldId id="3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1" autoAdjust="0"/>
    <p:restoredTop sz="94660"/>
  </p:normalViewPr>
  <p:slideViewPr>
    <p:cSldViewPr>
      <p:cViewPr varScale="1">
        <p:scale>
          <a:sx n="128" d="100"/>
          <a:sy n="128" d="100"/>
        </p:scale>
        <p:origin x="127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77C1A-6114-47BB-BD72-F67DAF6B9AB8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2FE93-CD1F-43A9-B7A2-7A4D5B569D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845ED-0E75-4BCA-B729-9009499B56C0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33766-3D28-4FDC-A2FD-C603D0B729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977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7288" cy="372745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7930E-BBCC-4838-A741-581A212E38BD}" type="slidenum">
              <a:rPr lang="pl-PL" smtClean="0">
                <a:solidFill>
                  <a:prstClr val="black"/>
                </a:solidFill>
              </a:rPr>
              <a:pPr/>
              <a:t>1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034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7930E-BBCC-4838-A741-581A212E38BD}" type="slidenum">
              <a:rPr lang="pl-PL" smtClean="0">
                <a:solidFill>
                  <a:prstClr val="black"/>
                </a:solidFill>
              </a:rPr>
              <a:pPr/>
              <a:t>2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532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106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454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836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rona tekst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 userDrawn="1"/>
        </p:nvSpPr>
        <p:spPr>
          <a:xfrm>
            <a:off x="7982869" y="6408068"/>
            <a:ext cx="1161131" cy="449932"/>
          </a:xfrm>
          <a:prstGeom prst="rect">
            <a:avLst/>
          </a:prstGeom>
          <a:solidFill>
            <a:srgbClr val="AEA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 userDrawn="1"/>
        </p:nvSpPr>
        <p:spPr>
          <a:xfrm>
            <a:off x="7982869" y="6510536"/>
            <a:ext cx="476919" cy="2308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fld id="{3D53E20D-40C3-4830-9C95-B7490D68330A}" type="slidenum">
              <a:rPr lang="pl-PL" sz="1500" smtClean="0">
                <a:solidFill>
                  <a:schemeClr val="bg1"/>
                </a:solidFill>
              </a:rPr>
              <a:pPr algn="ctr"/>
              <a:t>‹#›</a:t>
            </a:fld>
            <a:endParaRPr lang="pl-PL" sz="1500" dirty="0">
              <a:solidFill>
                <a:schemeClr val="bg1"/>
              </a:solidFill>
            </a:endParaRPr>
          </a:p>
        </p:txBody>
      </p:sp>
      <p:cxnSp>
        <p:nvCxnSpPr>
          <p:cNvPr id="10" name="Łącznik prosty 9"/>
          <p:cNvCxnSpPr/>
          <p:nvPr userDrawn="1"/>
        </p:nvCxnSpPr>
        <p:spPr>
          <a:xfrm flipV="1">
            <a:off x="0" y="1052513"/>
            <a:ext cx="8459788" cy="794"/>
          </a:xfrm>
          <a:prstGeom prst="line">
            <a:avLst/>
          </a:prstGeom>
          <a:ln w="28575">
            <a:solidFill>
              <a:srgbClr val="DD1E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ostokąt 10"/>
          <p:cNvSpPr/>
          <p:nvPr userDrawn="1"/>
        </p:nvSpPr>
        <p:spPr>
          <a:xfrm flipV="1">
            <a:off x="0" y="1053307"/>
            <a:ext cx="899592" cy="242218"/>
          </a:xfrm>
          <a:prstGeom prst="rect">
            <a:avLst/>
          </a:prstGeom>
          <a:solidFill>
            <a:srgbClr val="DD1E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7" name="Obraz 6" descr="!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696" y="280800"/>
            <a:ext cx="719329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56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8"/>
          <p:cNvGrpSpPr/>
          <p:nvPr userDrawn="1"/>
        </p:nvGrpSpPr>
        <p:grpSpPr>
          <a:xfrm flipH="1" flipV="1">
            <a:off x="-14433" y="4076702"/>
            <a:ext cx="9143623" cy="72000"/>
            <a:chOff x="-1187247" y="5877272"/>
            <a:chExt cx="9143623" cy="72000"/>
          </a:xfrm>
        </p:grpSpPr>
        <p:cxnSp>
          <p:nvCxnSpPr>
            <p:cNvPr id="6" name="Łącznik prosty 10"/>
            <p:cNvCxnSpPr/>
            <p:nvPr/>
          </p:nvCxnSpPr>
          <p:spPr>
            <a:xfrm flipV="1">
              <a:off x="-1187247" y="5948436"/>
              <a:ext cx="9143622" cy="0"/>
            </a:xfrm>
            <a:prstGeom prst="line">
              <a:avLst/>
            </a:prstGeom>
            <a:ln w="19050">
              <a:solidFill>
                <a:srgbClr val="DD1E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rostokąt 6"/>
            <p:cNvSpPr/>
            <p:nvPr/>
          </p:nvSpPr>
          <p:spPr>
            <a:xfrm flipV="1">
              <a:off x="6732513" y="5877272"/>
              <a:ext cx="1223863" cy="72000"/>
            </a:xfrm>
            <a:prstGeom prst="rect">
              <a:avLst/>
            </a:prstGeom>
            <a:solidFill>
              <a:srgbClr val="DD1E0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1846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025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507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123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771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4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575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319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097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84686-ED77-4872-80A2-01C8F687E353}" type="datetimeFigureOut">
              <a:rPr lang="pl-PL" smtClean="0"/>
              <a:t>2022-03-14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10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8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719770" y="4319087"/>
            <a:ext cx="7740018" cy="11233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stażowy Kierunek ORLEN  </a:t>
            </a:r>
          </a:p>
          <a:p>
            <a:pPr>
              <a:spcBef>
                <a:spcPts val="600"/>
              </a:spcBef>
            </a:pPr>
            <a:r>
              <a:rPr lang="pl-PL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Zadanie rekrutacyjne pt. „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Proces realizacji inwestycji - krok po kroku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19770" y="5883940"/>
            <a:ext cx="7740018" cy="43088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ORLEN </a:t>
            </a:r>
            <a:r>
              <a:rPr lang="pl-P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Południe S.A.</a:t>
            </a:r>
            <a:endParaRPr lang="pl-PL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Przygotowanie i Realizacja Inwestycji</a:t>
            </a:r>
            <a:endParaRPr lang="pl-PL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Łącznik prosty 12"/>
          <p:cNvCxnSpPr/>
          <p:nvPr/>
        </p:nvCxnSpPr>
        <p:spPr>
          <a:xfrm>
            <a:off x="719138" y="5841269"/>
            <a:ext cx="77406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az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5"/>
            <a:ext cx="9144000" cy="4075507"/>
          </a:xfrm>
          <a:prstGeom prst="rect">
            <a:avLst/>
          </a:prstGeom>
        </p:spPr>
      </p:pic>
      <p:sp>
        <p:nvSpPr>
          <p:cNvPr id="7" name="Owal 6"/>
          <p:cNvSpPr/>
          <p:nvPr/>
        </p:nvSpPr>
        <p:spPr>
          <a:xfrm>
            <a:off x="5652120" y="828997"/>
            <a:ext cx="2232248" cy="2311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186" y="1678982"/>
            <a:ext cx="241011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33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1007604" y="1412776"/>
            <a:ext cx="7236804" cy="633250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228600" indent="-228600">
              <a:lnSpc>
                <a:spcPct val="2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pl-PL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Witaj! Aplikujesz do Działu Przygotowania i Realizacji Inwestycji w ORLEN Południe. Obszar </a:t>
            </a:r>
            <a:r>
              <a:rPr lang="pl-PL" sz="13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  realizuje </a:t>
            </a:r>
            <a:r>
              <a:rPr lang="pl-PL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istotne i innowacyjne projekty zarówno dla ORLEN Południe jak i dla całej Grupy Kapitałowej </a:t>
            </a:r>
            <a:r>
              <a:rPr lang="pl-PL" sz="13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ORLEN. </a:t>
            </a:r>
            <a:endParaRPr lang="pl-PL" sz="13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2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pl-PL" sz="13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Zespół Przygotowania i Realizacji Inwestycji konsekwentnie realizuje wiele </a:t>
            </a:r>
            <a:r>
              <a:rPr lang="pl-PL" sz="13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zadań inwestycyjnych</a:t>
            </a:r>
            <a:r>
              <a:rPr lang="pl-PL" sz="13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które w połączniu mają na celu przekształcić funkcjonujące zakłady w sprawnie działające </a:t>
            </a:r>
            <a:r>
              <a:rPr lang="pl-PL" sz="13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biorafinerie</a:t>
            </a:r>
            <a:r>
              <a:rPr lang="pl-PL" sz="13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Główne zadanie stażu pozwoli na pokazanie procesów realizacji zadań inwestycyjnych oraz ich koordynację w strukturach doświadczonych zespołów projektowych w przemyśle rafineryjnym.</a:t>
            </a:r>
          </a:p>
          <a:p>
            <a:pPr marL="228600" indent="-228600">
              <a:lnSpc>
                <a:spcPct val="2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pl-PL" sz="13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Zadanie, które musisz rozwiązać pozwoli ocenić Twój aktualny stan wiedzy z zakresu zarządzania projektami. </a:t>
            </a:r>
          </a:p>
          <a:p>
            <a:pPr>
              <a:lnSpc>
                <a:spcPct val="200000"/>
              </a:lnSpc>
            </a:pPr>
            <a:endParaRPr lang="pl-PL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ts val="1300"/>
              </a:lnSpc>
              <a:buFont typeface="+mj-lt"/>
              <a:buAutoNum type="arabicPeriod"/>
            </a:pPr>
            <a:endParaRPr lang="pl-PL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endParaRPr lang="pl-PL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ts val="1300"/>
              </a:lnSpc>
              <a:buFont typeface="+mj-lt"/>
              <a:buAutoNum type="arabicPeriod"/>
            </a:pPr>
            <a:endParaRPr lang="pl-PL" sz="11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endParaRPr lang="pl-PL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endParaRPr lang="pl-PL" sz="11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endParaRPr lang="pl-PL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endParaRPr lang="pl-PL" sz="11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endParaRPr lang="pl-PL" sz="11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300"/>
              </a:lnSpc>
            </a:pPr>
            <a:r>
              <a:rPr lang="pl-PL" sz="1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16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900113" y="667725"/>
            <a:ext cx="554441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Wprowadzenie do tematyki zadania</a:t>
            </a:r>
            <a:endParaRPr lang="pl-PL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upa 2"/>
          <p:cNvGrpSpPr/>
          <p:nvPr/>
        </p:nvGrpSpPr>
        <p:grpSpPr>
          <a:xfrm>
            <a:off x="6844170" y="325687"/>
            <a:ext cx="1688271" cy="684076"/>
            <a:chOff x="4659767" y="325687"/>
            <a:chExt cx="1688271" cy="684076"/>
          </a:xfrm>
        </p:grpSpPr>
        <p:sp>
          <p:nvSpPr>
            <p:cNvPr id="2" name="Prostokąt 1"/>
            <p:cNvSpPr/>
            <p:nvPr/>
          </p:nvSpPr>
          <p:spPr>
            <a:xfrm>
              <a:off x="5147824" y="325687"/>
              <a:ext cx="1200214" cy="6840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4" name="Obraz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9767" y="488166"/>
              <a:ext cx="1656184" cy="4205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0330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900113" y="667725"/>
            <a:ext cx="554441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b="1" dirty="0" smtClean="0">
                <a:solidFill>
                  <a:prstClr val="black"/>
                </a:solidFill>
                <a:latin typeface="Arial"/>
                <a:cs typeface="Arial" pitchFamily="34" charset="0"/>
              </a:rPr>
              <a:t>Treść zadania</a:t>
            </a:r>
            <a:endParaRPr lang="pl-PL" b="1" dirty="0">
              <a:solidFill>
                <a:prstClr val="black"/>
              </a:solidFill>
              <a:latin typeface="Arial"/>
              <a:cs typeface="Arial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971600" y="1412776"/>
            <a:ext cx="6912768" cy="443198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just"/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Proces realizacji inwestycji składa się z wielu elementów, które trzeba połączyć, aby całe zadanie zostało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zrealizowane. </a:t>
            </a:r>
          </a:p>
          <a:p>
            <a:pPr algn="just"/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Zaproponuj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w kliku punktach harmonogram prowadzenia projektu uwzględniając Twoim zdaniem najbardziej kluczowe elementy potrzebne do realizacji inwestycji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np.:</a:t>
            </a:r>
          </a:p>
          <a:p>
            <a:pPr algn="just"/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Budowlany, </a:t>
            </a:r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Koncepcja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Techniczna, </a:t>
            </a:r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Kosztorys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Inwestorski, </a:t>
            </a:r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Roboty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, Budowlane, </a:t>
            </a:r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Rozruch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technologiczny. </a:t>
            </a:r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założeń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przyjmij,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że projekt jest w fazie planowania.</a:t>
            </a:r>
          </a:p>
          <a:p>
            <a:pPr algn="just"/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Podaj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 uzasadnij Twoim zdaniem 3 najistotniejsze ryzyka mogące wystąpić w trakcie realizacji inwestycji. 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upa 8"/>
          <p:cNvGrpSpPr/>
          <p:nvPr/>
        </p:nvGrpSpPr>
        <p:grpSpPr>
          <a:xfrm>
            <a:off x="6844170" y="325687"/>
            <a:ext cx="1688271" cy="684076"/>
            <a:chOff x="4659767" y="325687"/>
            <a:chExt cx="1688271" cy="684076"/>
          </a:xfrm>
        </p:grpSpPr>
        <p:sp>
          <p:nvSpPr>
            <p:cNvPr id="10" name="Prostokąt 9"/>
            <p:cNvSpPr/>
            <p:nvPr/>
          </p:nvSpPr>
          <p:spPr>
            <a:xfrm>
              <a:off x="5147824" y="325687"/>
              <a:ext cx="1200214" cy="6840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1" name="Obraz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9767" y="488166"/>
              <a:ext cx="1656184" cy="4205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849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900113" y="667725"/>
            <a:ext cx="554441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Informacje techniczne dla kandydata</a:t>
            </a:r>
            <a:endParaRPr lang="pl-P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792162" y="4355306"/>
            <a:ext cx="7559675" cy="801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pl-PL" sz="2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indent="-457200">
              <a:lnSpc>
                <a:spcPts val="1900"/>
              </a:lnSpc>
              <a:buFont typeface="+mj-lt"/>
              <a:buAutoNum type="arabicPeriod"/>
              <a:tabLst>
                <a:tab pos="447675" algn="l"/>
                <a:tab pos="628650" algn="l"/>
              </a:tabLst>
            </a:pPr>
            <a:endParaRPr lang="pl-PL" sz="20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900"/>
              </a:lnSpc>
              <a:tabLst>
                <a:tab pos="447675" algn="l"/>
                <a:tab pos="628650" algn="l"/>
              </a:tabLst>
            </a:pPr>
            <a:endParaRPr lang="pl-PL" sz="2000" i="1" dirty="0"/>
          </a:p>
        </p:txBody>
      </p:sp>
      <p:sp>
        <p:nvSpPr>
          <p:cNvPr id="17" name="Prostokąt 16"/>
          <p:cNvSpPr/>
          <p:nvPr/>
        </p:nvSpPr>
        <p:spPr>
          <a:xfrm>
            <a:off x="900112" y="1585827"/>
            <a:ext cx="7560321" cy="41404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lnSpc>
                <a:spcPct val="2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pl-PL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Przygotuj rozwiązanie </a:t>
            </a:r>
            <a:r>
              <a:rPr lang="pl-PL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zadania </a:t>
            </a: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formie </a:t>
            </a: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pliku .ppt, na maksymalnie 5 slajdach (do 5 MB).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przypadku wątpliwości zapraszamy do kontaktu poprzez skrzynkę e-mail</a:t>
            </a: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pawel.szarlik@orlen.pl</a:t>
            </a:r>
            <a:endParaRPr lang="pl-PL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2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Autorów najlepszych rozwiązań zaprosimy do zaprezentowania materiału podczas rozmowy rekrutacyjnej. </a:t>
            </a:r>
            <a:r>
              <a:rPr lang="pl-PL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zobaczenia</a:t>
            </a:r>
            <a:r>
              <a:rPr lang="pl-PL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Bef>
                <a:spcPts val="600"/>
              </a:spcBef>
            </a:pPr>
            <a:endParaRPr lang="pl-PL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upa 17"/>
          <p:cNvGrpSpPr/>
          <p:nvPr/>
        </p:nvGrpSpPr>
        <p:grpSpPr>
          <a:xfrm>
            <a:off x="900113" y="1700808"/>
            <a:ext cx="7560320" cy="54006"/>
            <a:chOff x="1331913" y="4797160"/>
            <a:chExt cx="7559675" cy="72000"/>
          </a:xfrm>
        </p:grpSpPr>
        <p:cxnSp>
          <p:nvCxnSpPr>
            <p:cNvPr id="19" name="Łącznik prosty 18"/>
            <p:cNvCxnSpPr/>
            <p:nvPr/>
          </p:nvCxnSpPr>
          <p:spPr>
            <a:xfrm>
              <a:off x="1331913" y="4797160"/>
              <a:ext cx="7559675" cy="0"/>
            </a:xfrm>
            <a:prstGeom prst="line">
              <a:avLst/>
            </a:prstGeom>
            <a:ln w="19050">
              <a:solidFill>
                <a:srgbClr val="DD1E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Prostokąt 19"/>
            <p:cNvSpPr/>
            <p:nvPr/>
          </p:nvSpPr>
          <p:spPr>
            <a:xfrm flipV="1">
              <a:off x="1331913" y="4797160"/>
              <a:ext cx="1223863" cy="72000"/>
            </a:xfrm>
            <a:prstGeom prst="rect">
              <a:avLst/>
            </a:prstGeom>
            <a:solidFill>
              <a:srgbClr val="DD1E0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21" name="Grupa 20"/>
          <p:cNvGrpSpPr/>
          <p:nvPr/>
        </p:nvGrpSpPr>
        <p:grpSpPr>
          <a:xfrm>
            <a:off x="900112" y="5733256"/>
            <a:ext cx="7560321" cy="71172"/>
            <a:chOff x="396701" y="5877272"/>
            <a:chExt cx="7559675" cy="72000"/>
          </a:xfrm>
        </p:grpSpPr>
        <p:cxnSp>
          <p:nvCxnSpPr>
            <p:cNvPr id="22" name="Łącznik prosty 21"/>
            <p:cNvCxnSpPr/>
            <p:nvPr/>
          </p:nvCxnSpPr>
          <p:spPr>
            <a:xfrm>
              <a:off x="396701" y="5948436"/>
              <a:ext cx="7559675" cy="0"/>
            </a:xfrm>
            <a:prstGeom prst="line">
              <a:avLst/>
            </a:prstGeom>
            <a:ln w="19050">
              <a:solidFill>
                <a:srgbClr val="DD1E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Prostokąt 22"/>
            <p:cNvSpPr/>
            <p:nvPr/>
          </p:nvSpPr>
          <p:spPr>
            <a:xfrm flipV="1">
              <a:off x="6732513" y="5877272"/>
              <a:ext cx="1223863" cy="72000"/>
            </a:xfrm>
            <a:prstGeom prst="rect">
              <a:avLst/>
            </a:prstGeom>
            <a:solidFill>
              <a:srgbClr val="DD1E0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24" name="Grupa 23"/>
          <p:cNvGrpSpPr/>
          <p:nvPr/>
        </p:nvGrpSpPr>
        <p:grpSpPr>
          <a:xfrm>
            <a:off x="6844170" y="325687"/>
            <a:ext cx="1688271" cy="684076"/>
            <a:chOff x="4659767" y="325687"/>
            <a:chExt cx="1688271" cy="684076"/>
          </a:xfrm>
        </p:grpSpPr>
        <p:sp>
          <p:nvSpPr>
            <p:cNvPr id="25" name="Prostokąt 24"/>
            <p:cNvSpPr/>
            <p:nvPr/>
          </p:nvSpPr>
          <p:spPr>
            <a:xfrm>
              <a:off x="5147824" y="325687"/>
              <a:ext cx="1200214" cy="6840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6" name="Obraz 2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9767" y="488166"/>
              <a:ext cx="1656184" cy="4205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717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67012FB7FA90E42B4F99F07E0E35106" ma:contentTypeVersion="1" ma:contentTypeDescription="Utwórz nowy dokument." ma:contentTypeScope="" ma:versionID="909770d52b169009324bfe1081a8870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17573e9cebe49395029ccb7cb73925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owana data rozpoczęcia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Planowana data zakończenia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StartDate xmlns="http://schemas.microsoft.com/sharepoint/v3" xsi:nil="true"/>
    <PublishingExpiration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C764A24-331E-44D2-861F-A1BEA89F556A}"/>
</file>

<file path=customXml/itemProps2.xml><?xml version="1.0" encoding="utf-8"?>
<ds:datastoreItem xmlns:ds="http://schemas.openxmlformats.org/officeDocument/2006/customXml" ds:itemID="{1BBD449B-1D75-46FF-9662-763948CE1964}"/>
</file>

<file path=customXml/itemProps3.xml><?xml version="1.0" encoding="utf-8"?>
<ds:datastoreItem xmlns:ds="http://schemas.openxmlformats.org/officeDocument/2006/customXml" ds:itemID="{77D0E418-1084-4886-BDA0-49589F252785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3598</TotalTime>
  <Words>256</Words>
  <Application>Microsoft Office PowerPoint</Application>
  <PresentationFormat>Pokaz na ekranie (4:3)</PresentationFormat>
  <Paragraphs>41</Paragraphs>
  <Slides>4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Blank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PKN ORLEN 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2_Case study_Inwestycje_Trzebinia</dc:title>
  <dc:creator>Anna Zarzycka</dc:creator>
  <cp:lastModifiedBy>Olesch Małgorzata (OPD)</cp:lastModifiedBy>
  <cp:revision>99</cp:revision>
  <cp:lastPrinted>2018-03-15T12:55:12Z</cp:lastPrinted>
  <dcterms:created xsi:type="dcterms:W3CDTF">2018-02-26T18:22:38Z</dcterms:created>
  <dcterms:modified xsi:type="dcterms:W3CDTF">2022-03-14T12:42:00Z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0x010100A67012FB7FA90E42B4F99F07E0E35106</vt:lpwstr>
  </property>
</Properties>
</file>