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3.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300" r:id="rId2"/>
    <p:sldId id="304" r:id="rId3"/>
    <p:sldId id="302" r:id="rId4"/>
    <p:sldId id="303" r:id="rId5"/>
  </p:sldIdLst>
  <p:sldSz cx="9144000" cy="6858000" type="screen4x3"/>
  <p:notesSz cx="6808788" cy="9940925"/>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RLEN Południe" id="{BCD65DDA-0AE6-4866-8D64-D8F06425CD65}">
          <p14:sldIdLst>
            <p14:sldId id="300"/>
            <p14:sldId id="304"/>
            <p14:sldId id="302"/>
            <p14:sldId id="30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91" autoAdjust="0"/>
    <p:restoredTop sz="94660"/>
  </p:normalViewPr>
  <p:slideViewPr>
    <p:cSldViewPr>
      <p:cViewPr varScale="1">
        <p:scale>
          <a:sx n="128" d="100"/>
          <a:sy n="128" d="100"/>
        </p:scale>
        <p:origin x="127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6737" y="0"/>
            <a:ext cx="2950475" cy="497046"/>
          </a:xfrm>
          <a:prstGeom prst="rect">
            <a:avLst/>
          </a:prstGeom>
        </p:spPr>
        <p:txBody>
          <a:bodyPr vert="horz" lIns="91440" tIns="45720" rIns="91440" bIns="45720" rtlCol="0"/>
          <a:lstStyle>
            <a:lvl1pPr algn="r">
              <a:defRPr sz="1200"/>
            </a:lvl1pPr>
          </a:lstStyle>
          <a:p>
            <a:fld id="{32777C1A-6114-47BB-BD72-F67DAF6B9AB8}" type="datetimeFigureOut">
              <a:rPr lang="pl-PL" smtClean="0"/>
              <a:t>2022-03-14</a:t>
            </a:fld>
            <a:endParaRPr lang="pl-PL"/>
          </a:p>
        </p:txBody>
      </p:sp>
      <p:sp>
        <p:nvSpPr>
          <p:cNvPr id="4" name="Symbol zastępczy stopki 3"/>
          <p:cNvSpPr>
            <a:spLocks noGrp="1"/>
          </p:cNvSpPr>
          <p:nvPr>
            <p:ph type="ftr" sz="quarter" idx="2"/>
          </p:nvPr>
        </p:nvSpPr>
        <p:spPr>
          <a:xfrm>
            <a:off x="0" y="9442154"/>
            <a:ext cx="2950475" cy="497046"/>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6737" y="9442154"/>
            <a:ext cx="2950475" cy="497046"/>
          </a:xfrm>
          <a:prstGeom prst="rect">
            <a:avLst/>
          </a:prstGeom>
        </p:spPr>
        <p:txBody>
          <a:bodyPr vert="horz" lIns="91440" tIns="45720" rIns="91440" bIns="45720" rtlCol="0" anchor="b"/>
          <a:lstStyle>
            <a:lvl1pPr algn="r">
              <a:defRPr sz="1200"/>
            </a:lvl1pPr>
          </a:lstStyle>
          <a:p>
            <a:fld id="{C222FE93-CD1F-43A9-B7A2-7A4D5B569D9A}" type="slidenum">
              <a:rPr lang="pl-PL" smtClean="0"/>
              <a:t>‹#›</a:t>
            </a:fld>
            <a:endParaRPr lang="pl-PL"/>
          </a:p>
        </p:txBody>
      </p:sp>
    </p:spTree>
    <p:extLst>
      <p:ext uri="{BB962C8B-B14F-4D97-AF65-F5344CB8AC3E}">
        <p14:creationId xmlns:p14="http://schemas.microsoft.com/office/powerpoint/2010/main" val="2487064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604845ED-0E75-4BCA-B729-9009499B56C0}" type="datetimeFigureOut">
              <a:rPr lang="pl-PL" smtClean="0"/>
              <a:t>2022-03-14</a:t>
            </a:fld>
            <a:endParaRPr lang="pl-PL"/>
          </a:p>
        </p:txBody>
      </p:sp>
      <p:sp>
        <p:nvSpPr>
          <p:cNvPr id="4" name="Symbol zastępczy obrazu slajdu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8D933766-3D28-4FDC-A2FD-C603D0B7297B}" type="slidenum">
              <a:rPr lang="pl-PL" smtClean="0"/>
              <a:t>‹#›</a:t>
            </a:fld>
            <a:endParaRPr lang="pl-PL"/>
          </a:p>
        </p:txBody>
      </p:sp>
    </p:spTree>
    <p:extLst>
      <p:ext uri="{BB962C8B-B14F-4D97-AF65-F5344CB8AC3E}">
        <p14:creationId xmlns:p14="http://schemas.microsoft.com/office/powerpoint/2010/main" val="1629771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20750" y="746125"/>
            <a:ext cx="4967288" cy="3727450"/>
          </a:xfrm>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C557930E-BBCC-4838-A741-581A212E38BD}" type="slidenum">
              <a:rPr lang="pl-PL" smtClean="0">
                <a:solidFill>
                  <a:prstClr val="black"/>
                </a:solidFill>
              </a:rPr>
              <a:pPr/>
              <a:t>1</a:t>
            </a:fld>
            <a:endParaRPr lang="pl-PL">
              <a:solidFill>
                <a:prstClr val="black"/>
              </a:solidFill>
            </a:endParaRPr>
          </a:p>
        </p:txBody>
      </p:sp>
    </p:spTree>
    <p:extLst>
      <p:ext uri="{BB962C8B-B14F-4D97-AF65-F5344CB8AC3E}">
        <p14:creationId xmlns:p14="http://schemas.microsoft.com/office/powerpoint/2010/main" val="1485034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C557930E-BBCC-4838-A741-581A212E38BD}" type="slidenum">
              <a:rPr lang="pl-PL" smtClean="0">
                <a:solidFill>
                  <a:prstClr val="black"/>
                </a:solidFill>
              </a:rPr>
              <a:pPr/>
              <a:t>2</a:t>
            </a:fld>
            <a:endParaRPr lang="pl-PL">
              <a:solidFill>
                <a:prstClr val="black"/>
              </a:solidFill>
            </a:endParaRPr>
          </a:p>
        </p:txBody>
      </p:sp>
    </p:spTree>
    <p:extLst>
      <p:ext uri="{BB962C8B-B14F-4D97-AF65-F5344CB8AC3E}">
        <p14:creationId xmlns:p14="http://schemas.microsoft.com/office/powerpoint/2010/main" val="4042503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C0D84686-ED77-4872-80A2-01C8F687E353}" type="datetimeFigureOut">
              <a:rPr lang="pl-PL" smtClean="0"/>
              <a:t>2022-03-14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1361068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0D84686-ED77-4872-80A2-01C8F687E353}" type="datetimeFigureOut">
              <a:rPr lang="pl-PL" smtClean="0"/>
              <a:t>2022-03-14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624548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0D84686-ED77-4872-80A2-01C8F687E353}" type="datetimeFigureOut">
              <a:rPr lang="pl-PL" smtClean="0"/>
              <a:t>2022-03-14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1386836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trona tekstowa">
    <p:spTree>
      <p:nvGrpSpPr>
        <p:cNvPr id="1" name=""/>
        <p:cNvGrpSpPr/>
        <p:nvPr/>
      </p:nvGrpSpPr>
      <p:grpSpPr>
        <a:xfrm>
          <a:off x="0" y="0"/>
          <a:ext cx="0" cy="0"/>
          <a:chOff x="0" y="0"/>
          <a:chExt cx="0" cy="0"/>
        </a:xfrm>
      </p:grpSpPr>
      <p:sp>
        <p:nvSpPr>
          <p:cNvPr id="8" name="Prostokąt 7"/>
          <p:cNvSpPr/>
          <p:nvPr userDrawn="1"/>
        </p:nvSpPr>
        <p:spPr>
          <a:xfrm>
            <a:off x="7982869" y="6408068"/>
            <a:ext cx="1161131" cy="449932"/>
          </a:xfrm>
          <a:prstGeom prst="rect">
            <a:avLst/>
          </a:prstGeom>
          <a:solidFill>
            <a:srgbClr val="AE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ole tekstowe 8"/>
          <p:cNvSpPr txBox="1"/>
          <p:nvPr userDrawn="1"/>
        </p:nvSpPr>
        <p:spPr>
          <a:xfrm>
            <a:off x="7982869" y="6510536"/>
            <a:ext cx="476919" cy="230832"/>
          </a:xfrm>
          <a:prstGeom prst="rect">
            <a:avLst/>
          </a:prstGeom>
          <a:noFill/>
        </p:spPr>
        <p:txBody>
          <a:bodyPr wrap="square" lIns="0" tIns="0" rIns="0" bIns="0" rtlCol="0" anchor="t" anchorCtr="0">
            <a:spAutoFit/>
          </a:bodyPr>
          <a:lstStyle/>
          <a:p>
            <a:pPr algn="ctr"/>
            <a:fld id="{3D53E20D-40C3-4830-9C95-B7490D68330A}" type="slidenum">
              <a:rPr lang="pl-PL" sz="1500" smtClean="0">
                <a:solidFill>
                  <a:schemeClr val="bg1"/>
                </a:solidFill>
              </a:rPr>
              <a:pPr algn="ctr"/>
              <a:t>‹#›</a:t>
            </a:fld>
            <a:endParaRPr lang="pl-PL" sz="1500" dirty="0">
              <a:solidFill>
                <a:schemeClr val="bg1"/>
              </a:solidFill>
            </a:endParaRPr>
          </a:p>
        </p:txBody>
      </p:sp>
      <p:cxnSp>
        <p:nvCxnSpPr>
          <p:cNvPr id="10" name="Łącznik prosty 9"/>
          <p:cNvCxnSpPr/>
          <p:nvPr userDrawn="1"/>
        </p:nvCxnSpPr>
        <p:spPr>
          <a:xfrm flipV="1">
            <a:off x="0" y="1052513"/>
            <a:ext cx="8459788" cy="794"/>
          </a:xfrm>
          <a:prstGeom prst="line">
            <a:avLst/>
          </a:prstGeom>
          <a:ln w="28575">
            <a:solidFill>
              <a:srgbClr val="DD1E04"/>
            </a:solidFill>
          </a:ln>
        </p:spPr>
        <p:style>
          <a:lnRef idx="1">
            <a:schemeClr val="accent1"/>
          </a:lnRef>
          <a:fillRef idx="0">
            <a:schemeClr val="accent1"/>
          </a:fillRef>
          <a:effectRef idx="0">
            <a:schemeClr val="accent1"/>
          </a:effectRef>
          <a:fontRef idx="minor">
            <a:schemeClr val="tx1"/>
          </a:fontRef>
        </p:style>
      </p:cxnSp>
      <p:sp>
        <p:nvSpPr>
          <p:cNvPr id="11" name="Prostokąt 10"/>
          <p:cNvSpPr/>
          <p:nvPr userDrawn="1"/>
        </p:nvSpPr>
        <p:spPr>
          <a:xfrm flipV="1">
            <a:off x="0" y="1053307"/>
            <a:ext cx="899592" cy="242218"/>
          </a:xfrm>
          <a:prstGeom prst="rect">
            <a:avLst/>
          </a:prstGeom>
          <a:solidFill>
            <a:srgbClr val="DD1E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7" name="Obraz 6" descr="!_Logo.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35696" y="280800"/>
            <a:ext cx="719329" cy="719329"/>
          </a:xfrm>
          <a:prstGeom prst="rect">
            <a:avLst/>
          </a:prstGeom>
        </p:spPr>
      </p:pic>
    </p:spTree>
    <p:extLst>
      <p:ext uri="{BB962C8B-B14F-4D97-AF65-F5344CB8AC3E}">
        <p14:creationId xmlns:p14="http://schemas.microsoft.com/office/powerpoint/2010/main" val="309795648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Slajd tytułowy">
    <p:spTree>
      <p:nvGrpSpPr>
        <p:cNvPr id="1" name=""/>
        <p:cNvGrpSpPr/>
        <p:nvPr/>
      </p:nvGrpSpPr>
      <p:grpSpPr>
        <a:xfrm>
          <a:off x="0" y="0"/>
          <a:ext cx="0" cy="0"/>
          <a:chOff x="0" y="0"/>
          <a:chExt cx="0" cy="0"/>
        </a:xfrm>
      </p:grpSpPr>
      <p:grpSp>
        <p:nvGrpSpPr>
          <p:cNvPr id="5" name="Grupa 8"/>
          <p:cNvGrpSpPr/>
          <p:nvPr userDrawn="1"/>
        </p:nvGrpSpPr>
        <p:grpSpPr>
          <a:xfrm flipH="1" flipV="1">
            <a:off x="-14433" y="4076702"/>
            <a:ext cx="9143623" cy="72000"/>
            <a:chOff x="-1187247" y="5877272"/>
            <a:chExt cx="9143623" cy="72000"/>
          </a:xfrm>
        </p:grpSpPr>
        <p:cxnSp>
          <p:nvCxnSpPr>
            <p:cNvPr id="6" name="Łącznik prosty 10"/>
            <p:cNvCxnSpPr/>
            <p:nvPr/>
          </p:nvCxnSpPr>
          <p:spPr>
            <a:xfrm flipV="1">
              <a:off x="-1187247" y="5948436"/>
              <a:ext cx="9143622" cy="0"/>
            </a:xfrm>
            <a:prstGeom prst="line">
              <a:avLst/>
            </a:prstGeom>
            <a:ln w="19050">
              <a:solidFill>
                <a:srgbClr val="DD1E04"/>
              </a:solidFill>
            </a:ln>
          </p:spPr>
          <p:style>
            <a:lnRef idx="1">
              <a:schemeClr val="accent1"/>
            </a:lnRef>
            <a:fillRef idx="0">
              <a:schemeClr val="accent1"/>
            </a:fillRef>
            <a:effectRef idx="0">
              <a:schemeClr val="accent1"/>
            </a:effectRef>
            <a:fontRef idx="minor">
              <a:schemeClr val="tx1"/>
            </a:fontRef>
          </p:style>
        </p:cxnSp>
        <p:sp>
          <p:nvSpPr>
            <p:cNvPr id="7" name="Prostokąt 6"/>
            <p:cNvSpPr/>
            <p:nvPr/>
          </p:nvSpPr>
          <p:spPr>
            <a:xfrm flipV="1">
              <a:off x="6732513" y="5877272"/>
              <a:ext cx="1223863" cy="72000"/>
            </a:xfrm>
            <a:prstGeom prst="rect">
              <a:avLst/>
            </a:prstGeom>
            <a:solidFill>
              <a:srgbClr val="DD1E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prstClr val="white"/>
                </a:solidFill>
              </a:endParaRPr>
            </a:p>
          </p:txBody>
        </p:sp>
      </p:grpSp>
    </p:spTree>
    <p:extLst>
      <p:ext uri="{BB962C8B-B14F-4D97-AF65-F5344CB8AC3E}">
        <p14:creationId xmlns:p14="http://schemas.microsoft.com/office/powerpoint/2010/main" val="29718467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0D84686-ED77-4872-80A2-01C8F687E353}" type="datetimeFigureOut">
              <a:rPr lang="pl-PL" smtClean="0"/>
              <a:t>2022-03-14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840255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C0D84686-ED77-4872-80A2-01C8F687E353}" type="datetimeFigureOut">
              <a:rPr lang="pl-PL" smtClean="0"/>
              <a:t>2022-03-14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4155073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C0D84686-ED77-4872-80A2-01C8F687E353}" type="datetimeFigureOut">
              <a:rPr lang="pl-PL" smtClean="0"/>
              <a:t>2022-03-14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2941236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C0D84686-ED77-4872-80A2-01C8F687E353}" type="datetimeFigureOut">
              <a:rPr lang="pl-PL" smtClean="0"/>
              <a:t>2022-03-14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3037711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C0D84686-ED77-4872-80A2-01C8F687E353}" type="datetimeFigureOut">
              <a:rPr lang="pl-PL" smtClean="0"/>
              <a:t>2022-03-14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430435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D84686-ED77-4872-80A2-01C8F687E353}" type="datetimeFigureOut">
              <a:rPr lang="pl-PL" smtClean="0"/>
              <a:t>2022-03-14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1855754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C0D84686-ED77-4872-80A2-01C8F687E353}" type="datetimeFigureOut">
              <a:rPr lang="pl-PL" smtClean="0"/>
              <a:t>2022-03-14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2013191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C0D84686-ED77-4872-80A2-01C8F687E353}" type="datetimeFigureOut">
              <a:rPr lang="pl-PL" smtClean="0"/>
              <a:t>2022-03-14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2710979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D84686-ED77-4872-80A2-01C8F687E353}" type="datetimeFigureOut">
              <a:rPr lang="pl-PL" smtClean="0"/>
              <a:t>2022-03-14</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BD96C8-96F6-422E-9481-A0F61057C682}" type="slidenum">
              <a:rPr lang="pl-PL" smtClean="0"/>
              <a:t>‹#›</a:t>
            </a:fld>
            <a:endParaRPr lang="pl-PL"/>
          </a:p>
        </p:txBody>
      </p:sp>
    </p:spTree>
    <p:extLst>
      <p:ext uri="{BB962C8B-B14F-4D97-AF65-F5344CB8AC3E}">
        <p14:creationId xmlns:p14="http://schemas.microsoft.com/office/powerpoint/2010/main" val="903101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84"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719770" y="4319087"/>
            <a:ext cx="7740018" cy="1123384"/>
          </a:xfrm>
          <a:prstGeom prst="rect">
            <a:avLst/>
          </a:prstGeom>
          <a:noFill/>
        </p:spPr>
        <p:txBody>
          <a:bodyPr wrap="square" lIns="0" tIns="0" rIns="0" bIns="0" rtlCol="0" anchor="ctr" anchorCtr="0">
            <a:spAutoFit/>
          </a:bodyPr>
          <a:lstStyle/>
          <a:p>
            <a:r>
              <a:rPr lang="pl-PL" sz="2800" b="1" dirty="0" smtClean="0">
                <a:solidFill>
                  <a:prstClr val="black"/>
                </a:solidFill>
                <a:latin typeface="Arial" panose="020B0604020202020204" pitchFamily="34" charset="0"/>
                <a:cs typeface="Arial" panose="020B0604020202020204" pitchFamily="34" charset="0"/>
              </a:rPr>
              <a:t>Program stażowy Kierunek ORLEN  </a:t>
            </a:r>
          </a:p>
          <a:p>
            <a:pPr>
              <a:spcBef>
                <a:spcPts val="600"/>
              </a:spcBef>
            </a:pPr>
            <a:r>
              <a:rPr lang="pl-PL" sz="2000" dirty="0" smtClean="0">
                <a:solidFill>
                  <a:prstClr val="black"/>
                </a:solidFill>
                <a:latin typeface="Arial" panose="020B0604020202020204" pitchFamily="34" charset="0"/>
                <a:cs typeface="Arial" panose="020B0604020202020204" pitchFamily="34" charset="0"/>
              </a:rPr>
              <a:t>Zadanie rekrutacyjne pt. „Poprawa efektywności instalacji produkcyjnej”.</a:t>
            </a:r>
            <a:endParaRPr lang="pl-PL" sz="2000" dirty="0">
              <a:solidFill>
                <a:prstClr val="black"/>
              </a:solidFill>
              <a:latin typeface="Arial" panose="020B0604020202020204" pitchFamily="34" charset="0"/>
              <a:cs typeface="Arial" panose="020B0604020202020204" pitchFamily="34" charset="0"/>
            </a:endParaRPr>
          </a:p>
        </p:txBody>
      </p:sp>
      <p:sp>
        <p:nvSpPr>
          <p:cNvPr id="6" name="pole tekstowe 5"/>
          <p:cNvSpPr txBox="1"/>
          <p:nvPr/>
        </p:nvSpPr>
        <p:spPr>
          <a:xfrm>
            <a:off x="719770" y="5883940"/>
            <a:ext cx="7740018" cy="430887"/>
          </a:xfrm>
          <a:prstGeom prst="rect">
            <a:avLst/>
          </a:prstGeom>
          <a:noFill/>
        </p:spPr>
        <p:txBody>
          <a:bodyPr wrap="square" lIns="0" tIns="0" rIns="0" bIns="0" rtlCol="0" anchor="ctr" anchorCtr="0">
            <a:spAutoFit/>
          </a:bodyPr>
          <a:lstStyle/>
          <a:p>
            <a:r>
              <a:rPr lang="pl-PL" sz="1400" dirty="0" smtClean="0">
                <a:solidFill>
                  <a:prstClr val="black"/>
                </a:solidFill>
                <a:latin typeface="Arial" panose="020B0604020202020204" pitchFamily="34" charset="0"/>
                <a:cs typeface="Arial" panose="020B0604020202020204" pitchFamily="34" charset="0"/>
              </a:rPr>
              <a:t>ORLEN Południe S.A.</a:t>
            </a:r>
          </a:p>
          <a:p>
            <a:r>
              <a:rPr lang="pl-PL" sz="1400" dirty="0" smtClean="0">
                <a:solidFill>
                  <a:prstClr val="black"/>
                </a:solidFill>
                <a:latin typeface="Arial" panose="020B0604020202020204" pitchFamily="34" charset="0"/>
                <a:cs typeface="Arial" panose="020B0604020202020204" pitchFamily="34" charset="0"/>
              </a:rPr>
              <a:t>Główny Inżynier Zakładu Jedlicze </a:t>
            </a:r>
            <a:endParaRPr lang="pl-PL" sz="1400" dirty="0">
              <a:solidFill>
                <a:prstClr val="black"/>
              </a:solidFill>
              <a:latin typeface="Arial" panose="020B0604020202020204" pitchFamily="34" charset="0"/>
              <a:cs typeface="Arial" panose="020B0604020202020204" pitchFamily="34" charset="0"/>
            </a:endParaRPr>
          </a:p>
        </p:txBody>
      </p:sp>
      <p:cxnSp>
        <p:nvCxnSpPr>
          <p:cNvPr id="13" name="Łącznik prosty 12"/>
          <p:cNvCxnSpPr/>
          <p:nvPr/>
        </p:nvCxnSpPr>
        <p:spPr>
          <a:xfrm>
            <a:off x="719138" y="5841269"/>
            <a:ext cx="77406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18" name="Obraz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65"/>
            <a:ext cx="9144000" cy="4075507"/>
          </a:xfrm>
          <a:prstGeom prst="rect">
            <a:avLst/>
          </a:prstGeom>
        </p:spPr>
      </p:pic>
      <p:sp>
        <p:nvSpPr>
          <p:cNvPr id="7" name="Owal 6"/>
          <p:cNvSpPr/>
          <p:nvPr/>
        </p:nvSpPr>
        <p:spPr>
          <a:xfrm>
            <a:off x="5652120" y="828997"/>
            <a:ext cx="2232248" cy="2311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 name="Obraz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63186" y="1678982"/>
            <a:ext cx="2410115" cy="612000"/>
          </a:xfrm>
          <a:prstGeom prst="rect">
            <a:avLst/>
          </a:prstGeom>
        </p:spPr>
      </p:pic>
    </p:spTree>
    <p:extLst>
      <p:ext uri="{BB962C8B-B14F-4D97-AF65-F5344CB8AC3E}">
        <p14:creationId xmlns:p14="http://schemas.microsoft.com/office/powerpoint/2010/main" val="578338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le tekstowe 10"/>
          <p:cNvSpPr txBox="1"/>
          <p:nvPr/>
        </p:nvSpPr>
        <p:spPr>
          <a:xfrm>
            <a:off x="900113" y="667725"/>
            <a:ext cx="5544418" cy="276999"/>
          </a:xfrm>
          <a:prstGeom prst="rect">
            <a:avLst/>
          </a:prstGeom>
          <a:noFill/>
        </p:spPr>
        <p:txBody>
          <a:bodyPr wrap="square" lIns="0" tIns="0" rIns="0" bIns="0" rtlCol="0" anchor="ctr" anchorCtr="0">
            <a:spAutoFit/>
          </a:bodyPr>
          <a:lstStyle/>
          <a:p>
            <a:r>
              <a:rPr lang="pl-PL" b="1" dirty="0" smtClean="0">
                <a:solidFill>
                  <a:prstClr val="black"/>
                </a:solidFill>
                <a:cs typeface="Arial" pitchFamily="34" charset="0"/>
              </a:rPr>
              <a:t>Wprowadzenie do tematyki zadania</a:t>
            </a:r>
            <a:endParaRPr lang="pl-PL" b="1" dirty="0">
              <a:solidFill>
                <a:prstClr val="black"/>
              </a:solidFill>
              <a:cs typeface="Arial" pitchFamily="34" charset="0"/>
            </a:endParaRPr>
          </a:p>
        </p:txBody>
      </p:sp>
      <p:grpSp>
        <p:nvGrpSpPr>
          <p:cNvPr id="3" name="Grupa 2"/>
          <p:cNvGrpSpPr/>
          <p:nvPr/>
        </p:nvGrpSpPr>
        <p:grpSpPr>
          <a:xfrm>
            <a:off x="6348037" y="260648"/>
            <a:ext cx="2256411" cy="684076"/>
            <a:chOff x="6348037" y="260648"/>
            <a:chExt cx="2256411" cy="684076"/>
          </a:xfrm>
        </p:grpSpPr>
        <p:sp>
          <p:nvSpPr>
            <p:cNvPr id="2" name="Prostokąt 1"/>
            <p:cNvSpPr/>
            <p:nvPr/>
          </p:nvSpPr>
          <p:spPr>
            <a:xfrm>
              <a:off x="7404234" y="260648"/>
              <a:ext cx="1200214" cy="6840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4" name="Obraz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48037" y="372320"/>
              <a:ext cx="2112395" cy="536400"/>
            </a:xfrm>
            <a:prstGeom prst="rect">
              <a:avLst/>
            </a:prstGeom>
          </p:spPr>
        </p:pic>
      </p:grpSp>
      <p:sp>
        <p:nvSpPr>
          <p:cNvPr id="7" name="pole tekstowe 6"/>
          <p:cNvSpPr txBox="1"/>
          <p:nvPr/>
        </p:nvSpPr>
        <p:spPr>
          <a:xfrm>
            <a:off x="900113" y="1340768"/>
            <a:ext cx="7704335" cy="5586145"/>
          </a:xfrm>
          <a:prstGeom prst="rect">
            <a:avLst/>
          </a:prstGeom>
          <a:noFill/>
          <a:ln>
            <a:noFill/>
          </a:ln>
        </p:spPr>
        <p:txBody>
          <a:bodyPr wrap="square" lIns="0" tIns="0" rIns="0" bIns="0" rtlCol="0">
            <a:spAutoFit/>
          </a:bodyPr>
          <a:lstStyle/>
          <a:p>
            <a:pPr marL="228600" indent="-228600" algn="just">
              <a:lnSpc>
                <a:spcPct val="200000"/>
              </a:lnSpc>
              <a:spcBef>
                <a:spcPts val="1800"/>
              </a:spcBef>
              <a:buFont typeface="+mj-lt"/>
              <a:buAutoNum type="arabicPeriod"/>
            </a:pPr>
            <a:r>
              <a:rPr lang="pl-PL" sz="1100" dirty="0">
                <a:solidFill>
                  <a:prstClr val="black"/>
                </a:solidFill>
                <a:latin typeface="Arial" panose="020B0604020202020204" pitchFamily="34" charset="0"/>
                <a:cs typeface="Arial" panose="020B0604020202020204" pitchFamily="34" charset="0"/>
              </a:rPr>
              <a:t>Witaj! </a:t>
            </a:r>
            <a:r>
              <a:rPr lang="pl-PL" sz="1100" dirty="0" smtClean="0">
                <a:solidFill>
                  <a:prstClr val="black"/>
                </a:solidFill>
                <a:latin typeface="Arial" panose="020B0604020202020204" pitchFamily="34" charset="0"/>
                <a:cs typeface="Arial" panose="020B0604020202020204" pitchFamily="34" charset="0"/>
              </a:rPr>
              <a:t>Aplikujesz </a:t>
            </a:r>
            <a:r>
              <a:rPr lang="pl-PL" sz="1100" dirty="0">
                <a:solidFill>
                  <a:prstClr val="black"/>
                </a:solidFill>
                <a:latin typeface="Arial" panose="020B0604020202020204" pitchFamily="34" charset="0"/>
                <a:cs typeface="Arial" panose="020B0604020202020204" pitchFamily="34" charset="0"/>
              </a:rPr>
              <a:t>do Działu </a:t>
            </a:r>
            <a:r>
              <a:rPr lang="pl-PL" sz="1100" dirty="0" smtClean="0">
                <a:solidFill>
                  <a:prstClr val="black"/>
                </a:solidFill>
                <a:latin typeface="Arial" panose="020B0604020202020204" pitchFamily="34" charset="0"/>
                <a:cs typeface="Arial" panose="020B0604020202020204" pitchFamily="34" charset="0"/>
              </a:rPr>
              <a:t>Głównego Inżyniera Zakładu Jedlicze ORLEN Południe S.A. W strukturze firmy jest to Obszar Produkcji zajmujący się wytwarzaniem produktów z przerobu ropy naftowej (oleje opałowe ciężkie, oleje opałowe lekkie, destylaty naftowe, benzyna surowa), rozpuszczalników, baz olejowych, olejów opałowych oraz komponentów do produkcji asfaltów. Do Obszaru przypisane są Instalacje Produkcyjne Destylacji Rurowo – Wieżowej wraz z infrastrukturą pomocniczą, Rozpuszczalników oraz Regeneracji Olejów Przepracowanych.  Już wkrótce rozpocznie się budowa kolejnego elementu Zakładu Kompleksu Bioetanolu II Generacji.</a:t>
            </a:r>
            <a:endParaRPr lang="pl-PL" sz="1100" dirty="0">
              <a:solidFill>
                <a:prstClr val="black"/>
              </a:solidFill>
              <a:latin typeface="Arial" panose="020B0604020202020204" pitchFamily="34" charset="0"/>
              <a:cs typeface="Arial" panose="020B0604020202020204" pitchFamily="34" charset="0"/>
            </a:endParaRPr>
          </a:p>
          <a:p>
            <a:pPr marL="228600" indent="-228600" algn="just">
              <a:lnSpc>
                <a:spcPct val="200000"/>
              </a:lnSpc>
              <a:spcBef>
                <a:spcPts val="1800"/>
              </a:spcBef>
              <a:buFont typeface="+mj-lt"/>
              <a:buAutoNum type="arabicPeriod"/>
            </a:pPr>
            <a:r>
              <a:rPr lang="pl-PL" sz="1100" dirty="0" smtClean="0">
                <a:solidFill>
                  <a:prstClr val="black"/>
                </a:solidFill>
                <a:latin typeface="Arial" panose="020B0604020202020204" pitchFamily="34" charset="0"/>
                <a:cs typeface="Arial" panose="020B0604020202020204" pitchFamily="34" charset="0"/>
              </a:rPr>
              <a:t>Jako Obszar Produkcji konsekwentnie dążymy do doskonałości operacyjnej oraz wzrostu efektywności na wszystkich płaszczyznach działalności. Jednym z aspektów analizy są systemy sterowania procesem DCS, zużycia surowców, chemikaliów oraz mediów. Staż będzie dotyczył między innymi analizy Instalacji Produkcyjnych pod kątem poprawy efektywności pracy.</a:t>
            </a:r>
          </a:p>
          <a:p>
            <a:pPr marL="228600" indent="-228600" algn="just">
              <a:lnSpc>
                <a:spcPct val="200000"/>
              </a:lnSpc>
              <a:spcBef>
                <a:spcPts val="1800"/>
              </a:spcBef>
              <a:buFont typeface="+mj-lt"/>
              <a:buAutoNum type="arabicPeriod"/>
            </a:pPr>
            <a:r>
              <a:rPr lang="pl-PL" sz="1100" dirty="0" smtClean="0">
                <a:solidFill>
                  <a:prstClr val="black"/>
                </a:solidFill>
                <a:latin typeface="Arial" panose="020B0604020202020204" pitchFamily="34" charset="0"/>
                <a:cs typeface="Arial" panose="020B0604020202020204" pitchFamily="34" charset="0"/>
              </a:rPr>
              <a:t>Zadanie, które rozwiążesz rozwinie i wzmocni Twoją wiedzę z obszaru sterowania procesami produkcyjnymi a także pokaże elastyczność Twojego działania dot. aspektów technologicznych i ich prezentacji na tle wdrożenia potencjalnych zastosowań.</a:t>
            </a:r>
          </a:p>
          <a:p>
            <a:pPr algn="just">
              <a:lnSpc>
                <a:spcPct val="200000"/>
              </a:lnSpc>
              <a:spcBef>
                <a:spcPts val="1800"/>
              </a:spcBef>
            </a:pPr>
            <a:endParaRPr lang="pl-PL" sz="1600" dirty="0" smtClean="0">
              <a:solidFill>
                <a:prstClr val="black"/>
              </a:solidFill>
            </a:endParaRPr>
          </a:p>
        </p:txBody>
      </p:sp>
    </p:spTree>
    <p:extLst>
      <p:ext uri="{BB962C8B-B14F-4D97-AF65-F5344CB8AC3E}">
        <p14:creationId xmlns:p14="http://schemas.microsoft.com/office/powerpoint/2010/main" val="3867315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 tekstowe 5"/>
          <p:cNvSpPr txBox="1"/>
          <p:nvPr/>
        </p:nvSpPr>
        <p:spPr>
          <a:xfrm>
            <a:off x="900113" y="667725"/>
            <a:ext cx="5544418" cy="276999"/>
          </a:xfrm>
          <a:prstGeom prst="rect">
            <a:avLst/>
          </a:prstGeom>
          <a:noFill/>
        </p:spPr>
        <p:txBody>
          <a:bodyPr wrap="square" lIns="0" tIns="0" rIns="0" bIns="0" rtlCol="0" anchor="ctr" anchorCtr="0">
            <a:spAutoFit/>
          </a:bodyPr>
          <a:lstStyle/>
          <a:p>
            <a:r>
              <a:rPr lang="pl-PL" b="1" dirty="0" smtClean="0">
                <a:solidFill>
                  <a:prstClr val="black"/>
                </a:solidFill>
                <a:latin typeface="Arial"/>
                <a:cs typeface="Arial" pitchFamily="34" charset="0"/>
              </a:rPr>
              <a:t>Treść zadania</a:t>
            </a:r>
            <a:endParaRPr lang="pl-PL" b="1" dirty="0">
              <a:solidFill>
                <a:prstClr val="black"/>
              </a:solidFill>
              <a:latin typeface="Arial"/>
              <a:cs typeface="Arial" pitchFamily="34" charset="0"/>
            </a:endParaRPr>
          </a:p>
        </p:txBody>
      </p:sp>
      <p:sp>
        <p:nvSpPr>
          <p:cNvPr id="7" name="pole tekstowe 6"/>
          <p:cNvSpPr txBox="1"/>
          <p:nvPr/>
        </p:nvSpPr>
        <p:spPr>
          <a:xfrm>
            <a:off x="1043608" y="1772816"/>
            <a:ext cx="6912768" cy="2545377"/>
          </a:xfrm>
          <a:prstGeom prst="rect">
            <a:avLst/>
          </a:prstGeom>
          <a:noFill/>
          <a:ln>
            <a:noFill/>
          </a:ln>
        </p:spPr>
        <p:txBody>
          <a:bodyPr wrap="square" lIns="0" tIns="0" rIns="0" bIns="0" rtlCol="0">
            <a:spAutoFit/>
          </a:bodyPr>
          <a:lstStyle/>
          <a:p>
            <a:pPr algn="just">
              <a:lnSpc>
                <a:spcPct val="150000"/>
              </a:lnSpc>
            </a:pPr>
            <a:r>
              <a:rPr lang="pl-PL" sz="1400" dirty="0" smtClean="0">
                <a:latin typeface="Arial" panose="020B0604020202020204" pitchFamily="34" charset="0"/>
                <a:cs typeface="Arial" panose="020B0604020202020204" pitchFamily="34" charset="0"/>
              </a:rPr>
              <a:t>Na podstawie dostępnej literatury oraz pozyskanej wiedzy zaproponuj listę kontrolną co należy sprawdzić, żeby potwierdzić efektywność prowadzenia standardowego procesu destylacji rurowo – wieżowej. </a:t>
            </a:r>
          </a:p>
          <a:p>
            <a:pPr algn="just">
              <a:lnSpc>
                <a:spcPct val="150000"/>
              </a:lnSpc>
            </a:pPr>
            <a:endParaRPr lang="pl-PL" sz="1400" dirty="0">
              <a:latin typeface="Arial" panose="020B0604020202020204" pitchFamily="34" charset="0"/>
              <a:cs typeface="Arial" panose="020B0604020202020204" pitchFamily="34" charset="0"/>
            </a:endParaRPr>
          </a:p>
          <a:p>
            <a:pPr algn="just">
              <a:lnSpc>
                <a:spcPct val="150000"/>
              </a:lnSpc>
            </a:pPr>
            <a:r>
              <a:rPr lang="pl-PL" sz="1400" dirty="0" smtClean="0">
                <a:latin typeface="Arial" panose="020B0604020202020204" pitchFamily="34" charset="0"/>
                <a:cs typeface="Arial" panose="020B0604020202020204" pitchFamily="34" charset="0"/>
              </a:rPr>
              <a:t>Wskaż najbardziej energochłonne obszary. </a:t>
            </a:r>
          </a:p>
          <a:p>
            <a:pPr algn="just">
              <a:lnSpc>
                <a:spcPct val="150000"/>
              </a:lnSpc>
            </a:pPr>
            <a:endParaRPr lang="pl-PL" sz="1400" dirty="0">
              <a:latin typeface="Arial" panose="020B0604020202020204" pitchFamily="34" charset="0"/>
              <a:cs typeface="Arial" panose="020B0604020202020204" pitchFamily="34" charset="0"/>
            </a:endParaRPr>
          </a:p>
          <a:p>
            <a:pPr algn="just">
              <a:lnSpc>
                <a:spcPct val="150000"/>
              </a:lnSpc>
            </a:pPr>
            <a:r>
              <a:rPr lang="pl-PL" sz="1400" dirty="0" smtClean="0">
                <a:latin typeface="Arial" panose="020B0604020202020204" pitchFamily="34" charset="0"/>
                <a:cs typeface="Arial" panose="020B0604020202020204" pitchFamily="34" charset="0"/>
              </a:rPr>
              <a:t>Wskaż w jaki sposób można poprawić pracę w celu polepszenia stabilności prowadzenia procesu oraz zwiększenia efektywności instalacji produkcyjnej.  </a:t>
            </a:r>
            <a:endParaRPr lang="pl-PL" sz="1400" b="1" dirty="0">
              <a:latin typeface="Arial" panose="020B0604020202020204" pitchFamily="34" charset="0"/>
              <a:cs typeface="Arial" panose="020B0604020202020204" pitchFamily="34" charset="0"/>
            </a:endParaRPr>
          </a:p>
        </p:txBody>
      </p:sp>
      <p:grpSp>
        <p:nvGrpSpPr>
          <p:cNvPr id="9" name="Grupa 8"/>
          <p:cNvGrpSpPr/>
          <p:nvPr/>
        </p:nvGrpSpPr>
        <p:grpSpPr>
          <a:xfrm>
            <a:off x="6844170" y="325687"/>
            <a:ext cx="1688271" cy="684076"/>
            <a:chOff x="4659767" y="325687"/>
            <a:chExt cx="1688271" cy="684076"/>
          </a:xfrm>
        </p:grpSpPr>
        <p:sp>
          <p:nvSpPr>
            <p:cNvPr id="10" name="Prostokąt 9"/>
            <p:cNvSpPr/>
            <p:nvPr/>
          </p:nvSpPr>
          <p:spPr>
            <a:xfrm>
              <a:off x="5147824" y="325687"/>
              <a:ext cx="1200214" cy="6840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1" name="Obraz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9767" y="488166"/>
              <a:ext cx="1656184" cy="420554"/>
            </a:xfrm>
            <a:prstGeom prst="rect">
              <a:avLst/>
            </a:prstGeom>
          </p:spPr>
        </p:pic>
      </p:grpSp>
    </p:spTree>
    <p:extLst>
      <p:ext uri="{BB962C8B-B14F-4D97-AF65-F5344CB8AC3E}">
        <p14:creationId xmlns:p14="http://schemas.microsoft.com/office/powerpoint/2010/main" val="2488491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ole tekstowe 11"/>
          <p:cNvSpPr txBox="1"/>
          <p:nvPr/>
        </p:nvSpPr>
        <p:spPr>
          <a:xfrm>
            <a:off x="900113" y="667725"/>
            <a:ext cx="5544418" cy="276999"/>
          </a:xfrm>
          <a:prstGeom prst="rect">
            <a:avLst/>
          </a:prstGeom>
          <a:noFill/>
        </p:spPr>
        <p:txBody>
          <a:bodyPr wrap="square" lIns="0" tIns="0" rIns="0" bIns="0" rtlCol="0" anchor="ctr" anchorCtr="0">
            <a:spAutoFit/>
          </a:bodyPr>
          <a:lstStyle/>
          <a:p>
            <a:r>
              <a:rPr lang="pl-PL" b="1" dirty="0" smtClean="0">
                <a:latin typeface="Arial" pitchFamily="34" charset="0"/>
                <a:cs typeface="Arial" pitchFamily="34" charset="0"/>
              </a:rPr>
              <a:t>Informacje techniczne dla kandydata</a:t>
            </a:r>
            <a:endParaRPr lang="pl-PL" b="1" dirty="0">
              <a:latin typeface="Arial" pitchFamily="34" charset="0"/>
              <a:cs typeface="Arial" pitchFamily="34" charset="0"/>
            </a:endParaRPr>
          </a:p>
        </p:txBody>
      </p:sp>
      <p:sp>
        <p:nvSpPr>
          <p:cNvPr id="16" name="pole tekstowe 15"/>
          <p:cNvSpPr txBox="1"/>
          <p:nvPr/>
        </p:nvSpPr>
        <p:spPr>
          <a:xfrm>
            <a:off x="792162" y="4355306"/>
            <a:ext cx="7559675" cy="801886"/>
          </a:xfrm>
          <a:prstGeom prst="rect">
            <a:avLst/>
          </a:prstGeom>
          <a:noFill/>
        </p:spPr>
        <p:txBody>
          <a:bodyPr wrap="square" lIns="0" tIns="0" rIns="0" bIns="0" rtlCol="0">
            <a:spAutoFit/>
          </a:bodyPr>
          <a:lstStyle/>
          <a:p>
            <a:endParaRPr lang="pl-PL" sz="2000" i="1" dirty="0">
              <a:solidFill>
                <a:schemeClr val="tx1">
                  <a:lumMod val="50000"/>
                  <a:lumOff val="50000"/>
                </a:schemeClr>
              </a:solidFill>
            </a:endParaRPr>
          </a:p>
          <a:p>
            <a:pPr marL="457200" indent="-457200">
              <a:lnSpc>
                <a:spcPts val="1900"/>
              </a:lnSpc>
              <a:buFont typeface="+mj-lt"/>
              <a:buAutoNum type="arabicPeriod"/>
              <a:tabLst>
                <a:tab pos="447675" algn="l"/>
                <a:tab pos="628650" algn="l"/>
              </a:tabLst>
            </a:pPr>
            <a:endParaRPr lang="pl-PL" sz="2000" i="1" dirty="0">
              <a:solidFill>
                <a:schemeClr val="bg1">
                  <a:lumMod val="50000"/>
                </a:schemeClr>
              </a:solidFill>
            </a:endParaRPr>
          </a:p>
          <a:p>
            <a:pPr>
              <a:lnSpc>
                <a:spcPts val="1900"/>
              </a:lnSpc>
              <a:tabLst>
                <a:tab pos="447675" algn="l"/>
                <a:tab pos="628650" algn="l"/>
              </a:tabLst>
            </a:pPr>
            <a:endParaRPr lang="pl-PL" sz="2000" i="1" dirty="0"/>
          </a:p>
        </p:txBody>
      </p:sp>
      <p:sp>
        <p:nvSpPr>
          <p:cNvPr id="17" name="Prostokąt 16"/>
          <p:cNvSpPr/>
          <p:nvPr/>
        </p:nvSpPr>
        <p:spPr>
          <a:xfrm>
            <a:off x="900112" y="1700808"/>
            <a:ext cx="7560321" cy="41404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ct val="200000"/>
              </a:lnSpc>
              <a:spcBef>
                <a:spcPts val="1800"/>
              </a:spcBef>
              <a:buFont typeface="Wingdings" panose="05000000000000000000" pitchFamily="2" charset="2"/>
              <a:buChar char="§"/>
            </a:pPr>
            <a:endParaRPr lang="pl-PL" sz="1400" dirty="0" smtClean="0">
              <a:solidFill>
                <a:schemeClr val="tx1">
                  <a:lumMod val="65000"/>
                  <a:lumOff val="35000"/>
                </a:schemeClr>
              </a:solidFill>
              <a:latin typeface="Arial" panose="020B0604020202020204" pitchFamily="34" charset="0"/>
              <a:cs typeface="Arial" panose="020B0604020202020204" pitchFamily="34" charset="0"/>
            </a:endParaRPr>
          </a:p>
          <a:p>
            <a:pPr marL="171450" indent="-171450">
              <a:lnSpc>
                <a:spcPct val="200000"/>
              </a:lnSpc>
              <a:buFont typeface="Wingdings" panose="05000000000000000000" pitchFamily="2" charset="2"/>
              <a:buChar char="§"/>
            </a:pPr>
            <a:r>
              <a:rPr lang="pl-PL" sz="1400" dirty="0" smtClean="0">
                <a:solidFill>
                  <a:schemeClr val="tx1">
                    <a:lumMod val="65000"/>
                    <a:lumOff val="35000"/>
                  </a:schemeClr>
                </a:solidFill>
                <a:latin typeface="Arial" panose="020B0604020202020204" pitchFamily="34" charset="0"/>
                <a:cs typeface="Arial" panose="020B0604020202020204" pitchFamily="34" charset="0"/>
              </a:rPr>
              <a:t>Przygotuj rozwiązanie </a:t>
            </a:r>
            <a:r>
              <a:rPr lang="pl-PL" sz="1400" dirty="0">
                <a:solidFill>
                  <a:schemeClr val="tx1">
                    <a:lumMod val="65000"/>
                    <a:lumOff val="35000"/>
                  </a:schemeClr>
                </a:solidFill>
                <a:latin typeface="Arial" panose="020B0604020202020204" pitchFamily="34" charset="0"/>
                <a:cs typeface="Arial" panose="020B0604020202020204" pitchFamily="34" charset="0"/>
              </a:rPr>
              <a:t>zadania </a:t>
            </a:r>
            <a:r>
              <a:rPr lang="pl-PL" sz="1400" dirty="0" smtClean="0">
                <a:solidFill>
                  <a:schemeClr val="tx1">
                    <a:lumMod val="65000"/>
                    <a:lumOff val="35000"/>
                  </a:schemeClr>
                </a:solidFill>
                <a:latin typeface="Arial" panose="020B0604020202020204" pitchFamily="34" charset="0"/>
                <a:cs typeface="Arial" panose="020B0604020202020204" pitchFamily="34" charset="0"/>
              </a:rPr>
              <a:t>w </a:t>
            </a:r>
            <a:r>
              <a:rPr lang="pl-PL" sz="1400" dirty="0">
                <a:solidFill>
                  <a:schemeClr val="tx1">
                    <a:lumMod val="65000"/>
                    <a:lumOff val="35000"/>
                  </a:schemeClr>
                </a:solidFill>
                <a:latin typeface="Arial" panose="020B0604020202020204" pitchFamily="34" charset="0"/>
                <a:cs typeface="Arial" panose="020B0604020202020204" pitchFamily="34" charset="0"/>
              </a:rPr>
              <a:t>formie </a:t>
            </a:r>
            <a:r>
              <a:rPr lang="pl-PL" sz="1400" dirty="0" smtClean="0">
                <a:solidFill>
                  <a:schemeClr val="tx1">
                    <a:lumMod val="65000"/>
                    <a:lumOff val="35000"/>
                  </a:schemeClr>
                </a:solidFill>
                <a:latin typeface="Arial" panose="020B0604020202020204" pitchFamily="34" charset="0"/>
                <a:cs typeface="Arial" panose="020B0604020202020204" pitchFamily="34" charset="0"/>
              </a:rPr>
              <a:t>pliku .ppt, na maksymalnie 5 slajdach (do 5 MB).</a:t>
            </a:r>
            <a:endParaRPr lang="pl-PL" sz="1400" dirty="0">
              <a:solidFill>
                <a:schemeClr val="tx1">
                  <a:lumMod val="65000"/>
                  <a:lumOff val="35000"/>
                </a:schemeClr>
              </a:solidFill>
              <a:latin typeface="Arial" panose="020B0604020202020204" pitchFamily="34" charset="0"/>
              <a:cs typeface="Arial" panose="020B0604020202020204" pitchFamily="34" charset="0"/>
            </a:endParaRPr>
          </a:p>
          <a:p>
            <a:pPr marL="171450" indent="-171450">
              <a:lnSpc>
                <a:spcPct val="200000"/>
              </a:lnSpc>
              <a:spcBef>
                <a:spcPts val="600"/>
              </a:spcBef>
              <a:buFont typeface="Wingdings" panose="05000000000000000000" pitchFamily="2" charset="2"/>
              <a:buChar char="§"/>
            </a:pPr>
            <a:r>
              <a:rPr lang="pl-PL" sz="1400" dirty="0" smtClean="0">
                <a:solidFill>
                  <a:schemeClr val="tx1">
                    <a:lumMod val="65000"/>
                    <a:lumOff val="35000"/>
                  </a:schemeClr>
                </a:solidFill>
                <a:latin typeface="Arial" panose="020B0604020202020204" pitchFamily="34" charset="0"/>
                <a:cs typeface="Arial" panose="020B0604020202020204" pitchFamily="34" charset="0"/>
              </a:rPr>
              <a:t>W przypadku wątpliwości zapraszamy do kontaktu poprzez skrzynkę e-mail: </a:t>
            </a:r>
            <a:r>
              <a:rPr lang="pl-PL" sz="1400" smtClean="0">
                <a:solidFill>
                  <a:schemeClr val="tx1">
                    <a:lumMod val="65000"/>
                    <a:lumOff val="35000"/>
                  </a:schemeClr>
                </a:solidFill>
                <a:latin typeface="Arial" panose="020B0604020202020204" pitchFamily="34" charset="0"/>
                <a:cs typeface="Arial" panose="020B0604020202020204" pitchFamily="34" charset="0"/>
              </a:rPr>
              <a:t/>
            </a:r>
            <a:br>
              <a:rPr lang="pl-PL" sz="1400" smtClean="0">
                <a:solidFill>
                  <a:schemeClr val="tx1">
                    <a:lumMod val="65000"/>
                    <a:lumOff val="35000"/>
                  </a:schemeClr>
                </a:solidFill>
                <a:latin typeface="Arial" panose="020B0604020202020204" pitchFamily="34" charset="0"/>
                <a:cs typeface="Arial" panose="020B0604020202020204" pitchFamily="34" charset="0"/>
              </a:rPr>
            </a:br>
            <a:r>
              <a:rPr lang="pl-PL" sz="1400" b="1" smtClean="0">
                <a:solidFill>
                  <a:schemeClr val="tx1">
                    <a:lumMod val="65000"/>
                    <a:lumOff val="35000"/>
                  </a:schemeClr>
                </a:solidFill>
                <a:latin typeface="Arial" panose="020B0604020202020204" pitchFamily="34" charset="0"/>
                <a:cs typeface="Arial" panose="020B0604020202020204" pitchFamily="34" charset="0"/>
              </a:rPr>
              <a:t>t</a:t>
            </a:r>
            <a:r>
              <a:rPr lang="pl-PL" sz="1400" b="1" smtClean="0">
                <a:solidFill>
                  <a:schemeClr val="tx1">
                    <a:lumMod val="65000"/>
                    <a:lumOff val="35000"/>
                  </a:schemeClr>
                </a:solidFill>
                <a:latin typeface="Arial" panose="020B0604020202020204" pitchFamily="34" charset="0"/>
                <a:cs typeface="Arial" panose="020B0604020202020204" pitchFamily="34" charset="0"/>
              </a:rPr>
              <a:t>omasz.stawiarski@orlen.pl</a:t>
            </a:r>
            <a:endParaRPr lang="pl-PL" sz="1400" dirty="0" smtClean="0">
              <a:solidFill>
                <a:schemeClr val="tx1">
                  <a:lumMod val="65000"/>
                  <a:lumOff val="35000"/>
                </a:schemeClr>
              </a:solidFill>
              <a:latin typeface="Arial" panose="020B0604020202020204" pitchFamily="34" charset="0"/>
              <a:cs typeface="Arial" panose="020B0604020202020204" pitchFamily="34" charset="0"/>
            </a:endParaRPr>
          </a:p>
          <a:p>
            <a:pPr marL="171450" indent="-171450">
              <a:lnSpc>
                <a:spcPct val="200000"/>
              </a:lnSpc>
              <a:spcBef>
                <a:spcPts val="600"/>
              </a:spcBef>
              <a:buFont typeface="Wingdings" panose="05000000000000000000" pitchFamily="2" charset="2"/>
              <a:buChar char="§"/>
            </a:pPr>
            <a:r>
              <a:rPr lang="pl-PL" sz="1400" dirty="0">
                <a:solidFill>
                  <a:schemeClr val="tx1">
                    <a:lumMod val="65000"/>
                    <a:lumOff val="35000"/>
                  </a:schemeClr>
                </a:solidFill>
                <a:latin typeface="Arial" panose="020B0604020202020204" pitchFamily="34" charset="0"/>
                <a:cs typeface="Arial" panose="020B0604020202020204" pitchFamily="34" charset="0"/>
              </a:rPr>
              <a:t>Autorów najlepszych rozwiązań zaprosimy do zaprezentowania materiału podczas rozmowy rekrutacyjnej. </a:t>
            </a:r>
            <a:r>
              <a:rPr lang="pl-PL" sz="1400" b="1" dirty="0">
                <a:solidFill>
                  <a:schemeClr val="tx1">
                    <a:lumMod val="65000"/>
                    <a:lumOff val="35000"/>
                  </a:schemeClr>
                </a:solidFill>
                <a:latin typeface="Arial" panose="020B0604020202020204" pitchFamily="34" charset="0"/>
                <a:cs typeface="Arial" panose="020B0604020202020204" pitchFamily="34" charset="0"/>
              </a:rPr>
              <a:t>Do zobaczenia</a:t>
            </a:r>
            <a:r>
              <a:rPr lang="pl-PL" sz="1400" b="1" dirty="0" smtClean="0">
                <a:solidFill>
                  <a:schemeClr val="tx1">
                    <a:lumMod val="65000"/>
                    <a:lumOff val="35000"/>
                  </a:schemeClr>
                </a:solidFill>
                <a:latin typeface="Arial" panose="020B0604020202020204" pitchFamily="34" charset="0"/>
                <a:cs typeface="Arial" panose="020B0604020202020204" pitchFamily="34" charset="0"/>
              </a:rPr>
              <a:t>! </a:t>
            </a:r>
            <a:endParaRPr lang="pl-PL" sz="1400" dirty="0">
              <a:solidFill>
                <a:schemeClr val="tx1">
                  <a:lumMod val="65000"/>
                  <a:lumOff val="35000"/>
                </a:schemeClr>
              </a:solidFill>
              <a:latin typeface="Arial" panose="020B0604020202020204" pitchFamily="34" charset="0"/>
              <a:cs typeface="Arial" panose="020B0604020202020204" pitchFamily="34" charset="0"/>
            </a:endParaRPr>
          </a:p>
          <a:p>
            <a:pPr>
              <a:lnSpc>
                <a:spcPct val="200000"/>
              </a:lnSpc>
              <a:spcBef>
                <a:spcPts val="600"/>
              </a:spcBef>
            </a:pPr>
            <a:endParaRPr lang="pl-PL" sz="1400" b="1" dirty="0">
              <a:solidFill>
                <a:schemeClr val="tx1">
                  <a:lumMod val="65000"/>
                  <a:lumOff val="35000"/>
                </a:schemeClr>
              </a:solidFill>
              <a:latin typeface="Arial" panose="020B0604020202020204" pitchFamily="34" charset="0"/>
              <a:cs typeface="Arial" panose="020B0604020202020204" pitchFamily="34" charset="0"/>
            </a:endParaRPr>
          </a:p>
        </p:txBody>
      </p:sp>
      <p:grpSp>
        <p:nvGrpSpPr>
          <p:cNvPr id="18" name="Grupa 17"/>
          <p:cNvGrpSpPr/>
          <p:nvPr/>
        </p:nvGrpSpPr>
        <p:grpSpPr>
          <a:xfrm>
            <a:off x="900113" y="1700808"/>
            <a:ext cx="7560320" cy="54006"/>
            <a:chOff x="1331913" y="4797160"/>
            <a:chExt cx="7559675" cy="72000"/>
          </a:xfrm>
        </p:grpSpPr>
        <p:cxnSp>
          <p:nvCxnSpPr>
            <p:cNvPr id="19" name="Łącznik prosty 18"/>
            <p:cNvCxnSpPr/>
            <p:nvPr/>
          </p:nvCxnSpPr>
          <p:spPr>
            <a:xfrm>
              <a:off x="1331913" y="4797160"/>
              <a:ext cx="7559675" cy="0"/>
            </a:xfrm>
            <a:prstGeom prst="line">
              <a:avLst/>
            </a:prstGeom>
            <a:ln w="19050">
              <a:solidFill>
                <a:srgbClr val="DD1E04"/>
              </a:solidFill>
            </a:ln>
          </p:spPr>
          <p:style>
            <a:lnRef idx="1">
              <a:schemeClr val="accent1"/>
            </a:lnRef>
            <a:fillRef idx="0">
              <a:schemeClr val="accent1"/>
            </a:fillRef>
            <a:effectRef idx="0">
              <a:schemeClr val="accent1"/>
            </a:effectRef>
            <a:fontRef idx="minor">
              <a:schemeClr val="tx1"/>
            </a:fontRef>
          </p:style>
        </p:cxnSp>
        <p:sp>
          <p:nvSpPr>
            <p:cNvPr id="20" name="Prostokąt 19"/>
            <p:cNvSpPr/>
            <p:nvPr/>
          </p:nvSpPr>
          <p:spPr>
            <a:xfrm flipV="1">
              <a:off x="1331913" y="4797160"/>
              <a:ext cx="1223863" cy="72000"/>
            </a:xfrm>
            <a:prstGeom prst="rect">
              <a:avLst/>
            </a:prstGeom>
            <a:solidFill>
              <a:srgbClr val="DD1E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pSp>
      <p:grpSp>
        <p:nvGrpSpPr>
          <p:cNvPr id="21" name="Grupa 20"/>
          <p:cNvGrpSpPr/>
          <p:nvPr/>
        </p:nvGrpSpPr>
        <p:grpSpPr>
          <a:xfrm>
            <a:off x="900112" y="5733256"/>
            <a:ext cx="7560321" cy="71172"/>
            <a:chOff x="396701" y="5877272"/>
            <a:chExt cx="7559675" cy="72000"/>
          </a:xfrm>
        </p:grpSpPr>
        <p:cxnSp>
          <p:nvCxnSpPr>
            <p:cNvPr id="22" name="Łącznik prosty 21"/>
            <p:cNvCxnSpPr/>
            <p:nvPr/>
          </p:nvCxnSpPr>
          <p:spPr>
            <a:xfrm>
              <a:off x="396701" y="5948436"/>
              <a:ext cx="7559675" cy="0"/>
            </a:xfrm>
            <a:prstGeom prst="line">
              <a:avLst/>
            </a:prstGeom>
            <a:ln w="19050">
              <a:solidFill>
                <a:srgbClr val="DD1E04"/>
              </a:solidFill>
            </a:ln>
          </p:spPr>
          <p:style>
            <a:lnRef idx="1">
              <a:schemeClr val="accent1"/>
            </a:lnRef>
            <a:fillRef idx="0">
              <a:schemeClr val="accent1"/>
            </a:fillRef>
            <a:effectRef idx="0">
              <a:schemeClr val="accent1"/>
            </a:effectRef>
            <a:fontRef idx="minor">
              <a:schemeClr val="tx1"/>
            </a:fontRef>
          </p:style>
        </p:cxnSp>
        <p:sp>
          <p:nvSpPr>
            <p:cNvPr id="23" name="Prostokąt 22"/>
            <p:cNvSpPr/>
            <p:nvPr/>
          </p:nvSpPr>
          <p:spPr>
            <a:xfrm flipV="1">
              <a:off x="6732513" y="5877272"/>
              <a:ext cx="1223863" cy="72000"/>
            </a:xfrm>
            <a:prstGeom prst="rect">
              <a:avLst/>
            </a:prstGeom>
            <a:solidFill>
              <a:srgbClr val="DD1E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pSp>
      <p:grpSp>
        <p:nvGrpSpPr>
          <p:cNvPr id="24" name="Grupa 23"/>
          <p:cNvGrpSpPr/>
          <p:nvPr/>
        </p:nvGrpSpPr>
        <p:grpSpPr>
          <a:xfrm>
            <a:off x="6844170" y="325687"/>
            <a:ext cx="1688271" cy="684076"/>
            <a:chOff x="4659767" y="325687"/>
            <a:chExt cx="1688271" cy="684076"/>
          </a:xfrm>
        </p:grpSpPr>
        <p:sp>
          <p:nvSpPr>
            <p:cNvPr id="25" name="Prostokąt 24"/>
            <p:cNvSpPr/>
            <p:nvPr/>
          </p:nvSpPr>
          <p:spPr>
            <a:xfrm>
              <a:off x="5147824" y="325687"/>
              <a:ext cx="1200214" cy="6840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6" name="Obraz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9767" y="488166"/>
              <a:ext cx="1656184" cy="420554"/>
            </a:xfrm>
            <a:prstGeom prst="rect">
              <a:avLst/>
            </a:prstGeom>
          </p:spPr>
        </p:pic>
      </p:grpSp>
    </p:spTree>
    <p:extLst>
      <p:ext uri="{BB962C8B-B14F-4D97-AF65-F5344CB8AC3E}">
        <p14:creationId xmlns:p14="http://schemas.microsoft.com/office/powerpoint/2010/main" val="1577177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A67012FB7FA90E42B4F99F07E0E35106" ma:contentTypeVersion="1" ma:contentTypeDescription="Utwórz nowy dokument." ma:contentTypeScope="" ma:versionID="909770d52b169009324bfe1081a88708">
  <xsd:schema xmlns:xsd="http://www.w3.org/2001/XMLSchema" xmlns:xs="http://www.w3.org/2001/XMLSchema" xmlns:p="http://schemas.microsoft.com/office/2006/metadata/properties" xmlns:ns1="http://schemas.microsoft.com/sharepoint/v3" targetNamespace="http://schemas.microsoft.com/office/2006/metadata/properties" ma:root="true" ma:fieldsID="817573e9cebe49395029ccb7cb73925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Planowana data rozpoczęcia" ma:description="" ma:hidden="true" ma:internalName="PublishingStartDate">
      <xsd:simpleType>
        <xsd:restriction base="dms:Unknown"/>
      </xsd:simpleType>
    </xsd:element>
    <xsd:element name="PublishingExpirationDate" ma:index="9" nillable="true" ma:displayName="Planowana data zakończenia"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9A0E7D9-E2E1-4D0A-821E-72182D17A0CE}"/>
</file>

<file path=customXml/itemProps2.xml><?xml version="1.0" encoding="utf-8"?>
<ds:datastoreItem xmlns:ds="http://schemas.openxmlformats.org/officeDocument/2006/customXml" ds:itemID="{6C814615-CEFF-4417-B9E5-007EF4AD03B3}"/>
</file>

<file path=customXml/itemProps3.xml><?xml version="1.0" encoding="utf-8"?>
<ds:datastoreItem xmlns:ds="http://schemas.openxmlformats.org/officeDocument/2006/customXml" ds:itemID="{FBAB19D1-99A4-4124-A12C-AF7F7CF8009D}"/>
</file>

<file path=docProps/app.xml><?xml version="1.0" encoding="utf-8"?>
<Properties xmlns="http://schemas.openxmlformats.org/officeDocument/2006/extended-properties" xmlns:vt="http://schemas.openxmlformats.org/officeDocument/2006/docPropsVTypes">
  <Template>blank</Template>
  <TotalTime>3725</TotalTime>
  <Words>297</Words>
  <Application>Microsoft Office PowerPoint</Application>
  <PresentationFormat>Pokaz na ekranie (4:3)</PresentationFormat>
  <Paragraphs>22</Paragraphs>
  <Slides>4</Slides>
  <Notes>2</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vt:i4>
      </vt:variant>
    </vt:vector>
  </HeadingPairs>
  <TitlesOfParts>
    <vt:vector size="8" baseType="lpstr">
      <vt:lpstr>Arial</vt:lpstr>
      <vt:lpstr>Calibri</vt:lpstr>
      <vt:lpstr>Wingdings</vt:lpstr>
      <vt:lpstr>Blank</vt:lpstr>
      <vt:lpstr>Prezentacja programu PowerPoint</vt:lpstr>
      <vt:lpstr>Prezentacja programu PowerPoint</vt:lpstr>
      <vt:lpstr>Prezentacja programu PowerPoint</vt:lpstr>
      <vt:lpstr>Prezentacja programu PowerPoint</vt:lpstr>
    </vt:vector>
  </TitlesOfParts>
  <Company>PKN ORLEN 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1_Case_study_Główny_Inżynier_Jedlicze</dc:title>
  <dc:creator>Anna Zarzycka</dc:creator>
  <cp:lastModifiedBy>Olesch Małgorzata (OPD)</cp:lastModifiedBy>
  <cp:revision>102</cp:revision>
  <cp:lastPrinted>2018-03-15T12:55:12Z</cp:lastPrinted>
  <dcterms:created xsi:type="dcterms:W3CDTF">2018-02-26T18:22:38Z</dcterms:created>
  <dcterms:modified xsi:type="dcterms:W3CDTF">2022-03-14T12:39:48Z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0x010100A67012FB7FA90E42B4F99F07E0E35106</vt:lpwstr>
  </property>
</Properties>
</file>